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64" r:id="rId4"/>
    <p:sldId id="265" r:id="rId5"/>
    <p:sldId id="266" r:id="rId6"/>
    <p:sldId id="268" r:id="rId7"/>
    <p:sldId id="269" r:id="rId8"/>
    <p:sldId id="270" r:id="rId9"/>
    <p:sldId id="272" r:id="rId10"/>
    <p:sldId id="273" r:id="rId11"/>
    <p:sldId id="271" r:id="rId12"/>
  </p:sldIdLst>
  <p:sldSz cx="9144000" cy="5143500" type="screen16x9"/>
  <p:notesSz cx="9926638" cy="679767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21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94B2B-148F-4091-93EC-CFEC30F340CA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7A8C0-13FF-4C9C-926C-FC9BBAED5D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532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944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0970" y="3400578"/>
            <a:ext cx="1471525" cy="98507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67" y="142395"/>
            <a:ext cx="3463641" cy="489567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486808" y="101390"/>
            <a:ext cx="4170679" cy="391160"/>
          </a:xfrm>
          <a:custGeom>
            <a:avLst/>
            <a:gdLst/>
            <a:ahLst/>
            <a:cxnLst/>
            <a:rect l="l" t="t" r="r" b="b"/>
            <a:pathLst>
              <a:path w="4170679" h="391159">
                <a:moveTo>
                  <a:pt x="4170387" y="0"/>
                </a:moveTo>
                <a:lnTo>
                  <a:pt x="0" y="0"/>
                </a:lnTo>
                <a:lnTo>
                  <a:pt x="0" y="390931"/>
                </a:lnTo>
                <a:lnTo>
                  <a:pt x="4170387" y="390931"/>
                </a:lnTo>
                <a:lnTo>
                  <a:pt x="4170387" y="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="" xmlns:a16="http://schemas.microsoft.com/office/drawing/2014/main" id="{74B9925E-734B-4CBC-A7BD-6F358A1E3A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0378" y="4550636"/>
            <a:ext cx="1114487" cy="31238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="" xmlns:a16="http://schemas.microsoft.com/office/drawing/2014/main" id="{4EF2B61C-8B0F-4560-8261-1A5E4EEC4F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42" y="4562780"/>
            <a:ext cx="1708062" cy="29094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75D94A86-56E4-481E-B289-1CA69D1D88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2" y="4332718"/>
            <a:ext cx="1154877" cy="570221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="" xmlns:a16="http://schemas.microsoft.com/office/drawing/2014/main" id="{8212B1A3-B1AE-4875-89D5-671565514B83}"/>
              </a:ext>
            </a:extLst>
          </p:cNvPr>
          <p:cNvSpPr/>
          <p:nvPr userDrawn="1"/>
        </p:nvSpPr>
        <p:spPr>
          <a:xfrm>
            <a:off x="8252301" y="4600146"/>
            <a:ext cx="262601" cy="213363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it-IT" dirty="0"/>
          </a:p>
        </p:txBody>
      </p:sp>
      <p:cxnSp>
        <p:nvCxnSpPr>
          <p:cNvPr id="14" name="Connettore diritto 13">
            <a:extLst>
              <a:ext uri="{FF2B5EF4-FFF2-40B4-BE49-F238E27FC236}">
                <a16:creationId xmlns="" xmlns:a16="http://schemas.microsoft.com/office/drawing/2014/main" id="{77445CDC-DB31-4F53-9CA6-8DC112819DD2}"/>
              </a:ext>
            </a:extLst>
          </p:cNvPr>
          <p:cNvCxnSpPr/>
          <p:nvPr userDrawn="1"/>
        </p:nvCxnSpPr>
        <p:spPr>
          <a:xfrm>
            <a:off x="5379662" y="4712252"/>
            <a:ext cx="2805492" cy="0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="" xmlns:a16="http://schemas.microsoft.com/office/drawing/2014/main" id="{F785927B-F99F-4F50-B6DA-A7CEF39588A7}"/>
              </a:ext>
            </a:extLst>
          </p:cNvPr>
          <p:cNvSpPr txBox="1"/>
          <p:nvPr userDrawn="1"/>
        </p:nvSpPr>
        <p:spPr>
          <a:xfrm>
            <a:off x="8216730" y="4606556"/>
            <a:ext cx="349521" cy="217186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fld id="{212E275F-6A07-41C7-8BAE-6846BF02870C}" type="slidenum">
              <a:rPr lang="it-IT" sz="900" b="1" smtClean="0">
                <a:solidFill>
                  <a:srgbClr val="002060"/>
                </a:solidFill>
              </a:rPr>
              <a:t>‹N›</a:t>
            </a:fld>
            <a:endParaRPr lang="it-IT" b="1" dirty="0">
              <a:solidFill>
                <a:srgbClr val="002060"/>
              </a:solidFill>
            </a:endParaRPr>
          </a:p>
        </p:txBody>
      </p:sp>
      <p:grpSp>
        <p:nvGrpSpPr>
          <p:cNvPr id="17" name="Elemento grafico 15">
            <a:extLst>
              <a:ext uri="{FF2B5EF4-FFF2-40B4-BE49-F238E27FC236}">
                <a16:creationId xmlns="" xmlns:a16="http://schemas.microsoft.com/office/drawing/2014/main" id="{5DB577E2-E1A7-46D9-9128-1634D15786EB}"/>
              </a:ext>
            </a:extLst>
          </p:cNvPr>
          <p:cNvGrpSpPr/>
          <p:nvPr/>
        </p:nvGrpSpPr>
        <p:grpSpPr>
          <a:xfrm>
            <a:off x="-183581" y="64194"/>
            <a:ext cx="964536" cy="618699"/>
            <a:chOff x="-198880" y="85591"/>
            <a:chExt cx="1628775" cy="1285875"/>
          </a:xfrm>
        </p:grpSpPr>
        <p:sp>
          <p:nvSpPr>
            <p:cNvPr id="18" name="Figura a mano libera: forma 17">
              <a:extLst>
                <a:ext uri="{FF2B5EF4-FFF2-40B4-BE49-F238E27FC236}">
                  <a16:creationId xmlns="" xmlns:a16="http://schemas.microsoft.com/office/drawing/2014/main" id="{5105544A-094F-4ABE-91E8-0E29928CD6CC}"/>
                </a:ext>
              </a:extLst>
            </p:cNvPr>
            <p:cNvSpPr/>
            <p:nvPr/>
          </p:nvSpPr>
          <p:spPr>
            <a:xfrm>
              <a:off x="-198880" y="188791"/>
              <a:ext cx="996937" cy="1000747"/>
            </a:xfrm>
            <a:custGeom>
              <a:avLst/>
              <a:gdLst>
                <a:gd name="connsiteX0" fmla="*/ 405765 w 996937"/>
                <a:gd name="connsiteY0" fmla="*/ 622 h 1000747"/>
                <a:gd name="connsiteX1" fmla="*/ 565785 w 996937"/>
                <a:gd name="connsiteY1" fmla="*/ 1575 h 1000747"/>
                <a:gd name="connsiteX2" fmla="*/ 595313 w 996937"/>
                <a:gd name="connsiteY2" fmla="*/ 28245 h 1000747"/>
                <a:gd name="connsiteX3" fmla="*/ 605790 w 996937"/>
                <a:gd name="connsiteY3" fmla="*/ 89205 h 1000747"/>
                <a:gd name="connsiteX4" fmla="*/ 708660 w 996937"/>
                <a:gd name="connsiteY4" fmla="*/ 133972 h 1000747"/>
                <a:gd name="connsiteX5" fmla="*/ 851535 w 996937"/>
                <a:gd name="connsiteY5" fmla="*/ 147307 h 1000747"/>
                <a:gd name="connsiteX6" fmla="*/ 862965 w 996937"/>
                <a:gd name="connsiteY6" fmla="*/ 290182 h 1000747"/>
                <a:gd name="connsiteX7" fmla="*/ 900113 w 996937"/>
                <a:gd name="connsiteY7" fmla="*/ 390195 h 1000747"/>
                <a:gd name="connsiteX8" fmla="*/ 946785 w 996937"/>
                <a:gd name="connsiteY8" fmla="*/ 397815 h 1000747"/>
                <a:gd name="connsiteX9" fmla="*/ 996315 w 996937"/>
                <a:gd name="connsiteY9" fmla="*/ 409245 h 1000747"/>
                <a:gd name="connsiteX10" fmla="*/ 995363 w 996937"/>
                <a:gd name="connsiteY10" fmla="*/ 567360 h 1000747"/>
                <a:gd name="connsiteX11" fmla="*/ 965835 w 996937"/>
                <a:gd name="connsiteY11" fmla="*/ 598792 h 1000747"/>
                <a:gd name="connsiteX12" fmla="*/ 909638 w 996937"/>
                <a:gd name="connsiteY12" fmla="*/ 609270 h 1000747"/>
                <a:gd name="connsiteX13" fmla="*/ 866775 w 996937"/>
                <a:gd name="connsiteY13" fmla="*/ 715950 h 1000747"/>
                <a:gd name="connsiteX14" fmla="*/ 855345 w 996937"/>
                <a:gd name="connsiteY14" fmla="*/ 851205 h 1000747"/>
                <a:gd name="connsiteX15" fmla="*/ 709613 w 996937"/>
                <a:gd name="connsiteY15" fmla="*/ 866445 h 1000747"/>
                <a:gd name="connsiteX16" fmla="*/ 607695 w 996937"/>
                <a:gd name="connsiteY16" fmla="*/ 908355 h 1000747"/>
                <a:gd name="connsiteX17" fmla="*/ 494348 w 996937"/>
                <a:gd name="connsiteY17" fmla="*/ 1000747 h 1000747"/>
                <a:gd name="connsiteX18" fmla="*/ 406718 w 996937"/>
                <a:gd name="connsiteY18" fmla="*/ 1000747 h 1000747"/>
                <a:gd name="connsiteX19" fmla="*/ 395288 w 996937"/>
                <a:gd name="connsiteY19" fmla="*/ 932167 h 1000747"/>
                <a:gd name="connsiteX20" fmla="*/ 270510 w 996937"/>
                <a:gd name="connsiteY20" fmla="*/ 879780 h 1000747"/>
                <a:gd name="connsiteX21" fmla="*/ 163830 w 996937"/>
                <a:gd name="connsiteY21" fmla="*/ 872160 h 1000747"/>
                <a:gd name="connsiteX22" fmla="*/ 146685 w 996937"/>
                <a:gd name="connsiteY22" fmla="*/ 855967 h 1000747"/>
                <a:gd name="connsiteX23" fmla="*/ 133350 w 996937"/>
                <a:gd name="connsiteY23" fmla="*/ 713092 h 1000747"/>
                <a:gd name="connsiteX24" fmla="*/ 89535 w 996937"/>
                <a:gd name="connsiteY24" fmla="*/ 610222 h 1000747"/>
                <a:gd name="connsiteX25" fmla="*/ 0 w 996937"/>
                <a:gd name="connsiteY25" fmla="*/ 505447 h 1000747"/>
                <a:gd name="connsiteX26" fmla="*/ 90488 w 996937"/>
                <a:gd name="connsiteY26" fmla="*/ 390195 h 1000747"/>
                <a:gd name="connsiteX27" fmla="*/ 130493 w 996937"/>
                <a:gd name="connsiteY27" fmla="*/ 284467 h 1000747"/>
                <a:gd name="connsiteX28" fmla="*/ 143828 w 996937"/>
                <a:gd name="connsiteY28" fmla="*/ 146355 h 1000747"/>
                <a:gd name="connsiteX29" fmla="*/ 157163 w 996937"/>
                <a:gd name="connsiteY29" fmla="*/ 133020 h 1000747"/>
                <a:gd name="connsiteX30" fmla="*/ 271463 w 996937"/>
                <a:gd name="connsiteY30" fmla="*/ 123495 h 1000747"/>
                <a:gd name="connsiteX31" fmla="*/ 392430 w 996937"/>
                <a:gd name="connsiteY31" fmla="*/ 73965 h 1000747"/>
                <a:gd name="connsiteX32" fmla="*/ 405765 w 996937"/>
                <a:gd name="connsiteY32" fmla="*/ 622 h 1000747"/>
                <a:gd name="connsiteX33" fmla="*/ 560070 w 996937"/>
                <a:gd name="connsiteY33" fmla="*/ 966457 h 1000747"/>
                <a:gd name="connsiteX34" fmla="*/ 635318 w 996937"/>
                <a:gd name="connsiteY34" fmla="*/ 828345 h 1000747"/>
                <a:gd name="connsiteX35" fmla="*/ 778193 w 996937"/>
                <a:gd name="connsiteY35" fmla="*/ 871207 h 1000747"/>
                <a:gd name="connsiteX36" fmla="*/ 870585 w 996937"/>
                <a:gd name="connsiteY36" fmla="*/ 787387 h 1000747"/>
                <a:gd name="connsiteX37" fmla="*/ 825818 w 996937"/>
                <a:gd name="connsiteY37" fmla="*/ 636892 h 1000747"/>
                <a:gd name="connsiteX38" fmla="*/ 961073 w 996937"/>
                <a:gd name="connsiteY38" fmla="*/ 562597 h 1000747"/>
                <a:gd name="connsiteX39" fmla="*/ 961073 w 996937"/>
                <a:gd name="connsiteY39" fmla="*/ 437820 h 1000747"/>
                <a:gd name="connsiteX40" fmla="*/ 825818 w 996937"/>
                <a:gd name="connsiteY40" fmla="*/ 363525 h 1000747"/>
                <a:gd name="connsiteX41" fmla="*/ 866775 w 996937"/>
                <a:gd name="connsiteY41" fmla="*/ 227317 h 1000747"/>
                <a:gd name="connsiteX42" fmla="*/ 781050 w 996937"/>
                <a:gd name="connsiteY42" fmla="*/ 127305 h 1000747"/>
                <a:gd name="connsiteX43" fmla="*/ 631508 w 996937"/>
                <a:gd name="connsiteY43" fmla="*/ 171120 h 1000747"/>
                <a:gd name="connsiteX44" fmla="*/ 558165 w 996937"/>
                <a:gd name="connsiteY44" fmla="*/ 36817 h 1000747"/>
                <a:gd name="connsiteX45" fmla="*/ 433388 w 996937"/>
                <a:gd name="connsiteY45" fmla="*/ 36817 h 1000747"/>
                <a:gd name="connsiteX46" fmla="*/ 360998 w 996937"/>
                <a:gd name="connsiteY46" fmla="*/ 172072 h 1000747"/>
                <a:gd name="connsiteX47" fmla="*/ 220028 w 996937"/>
                <a:gd name="connsiteY47" fmla="*/ 130162 h 1000747"/>
                <a:gd name="connsiteX48" fmla="*/ 124778 w 996937"/>
                <a:gd name="connsiteY48" fmla="*/ 218745 h 1000747"/>
                <a:gd name="connsiteX49" fmla="*/ 167640 w 996937"/>
                <a:gd name="connsiteY49" fmla="*/ 365430 h 1000747"/>
                <a:gd name="connsiteX50" fmla="*/ 34290 w 996937"/>
                <a:gd name="connsiteY50" fmla="*/ 437820 h 1000747"/>
                <a:gd name="connsiteX51" fmla="*/ 34290 w 996937"/>
                <a:gd name="connsiteY51" fmla="*/ 563550 h 1000747"/>
                <a:gd name="connsiteX52" fmla="*/ 169545 w 996937"/>
                <a:gd name="connsiteY52" fmla="*/ 639750 h 1000747"/>
                <a:gd name="connsiteX53" fmla="*/ 124778 w 996937"/>
                <a:gd name="connsiteY53" fmla="*/ 782625 h 1000747"/>
                <a:gd name="connsiteX54" fmla="*/ 213360 w 996937"/>
                <a:gd name="connsiteY54" fmla="*/ 874065 h 1000747"/>
                <a:gd name="connsiteX55" fmla="*/ 360045 w 996937"/>
                <a:gd name="connsiteY55" fmla="*/ 830250 h 1000747"/>
                <a:gd name="connsiteX56" fmla="*/ 433388 w 996937"/>
                <a:gd name="connsiteY56" fmla="*/ 965505 h 1000747"/>
                <a:gd name="connsiteX57" fmla="*/ 461010 w 996937"/>
                <a:gd name="connsiteY57" fmla="*/ 968362 h 1000747"/>
                <a:gd name="connsiteX58" fmla="*/ 560070 w 996937"/>
                <a:gd name="connsiteY58" fmla="*/ 966457 h 100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996937" h="1000747">
                  <a:moveTo>
                    <a:pt x="405765" y="622"/>
                  </a:moveTo>
                  <a:cubicBezTo>
                    <a:pt x="461963" y="622"/>
                    <a:pt x="514350" y="-1283"/>
                    <a:pt x="565785" y="1575"/>
                  </a:cubicBezTo>
                  <a:cubicBezTo>
                    <a:pt x="576263" y="2527"/>
                    <a:pt x="590550" y="16815"/>
                    <a:pt x="595313" y="28245"/>
                  </a:cubicBezTo>
                  <a:cubicBezTo>
                    <a:pt x="602933" y="47295"/>
                    <a:pt x="602933" y="68250"/>
                    <a:pt x="605790" y="89205"/>
                  </a:cubicBezTo>
                  <a:cubicBezTo>
                    <a:pt x="612458" y="133972"/>
                    <a:pt x="670560" y="158737"/>
                    <a:pt x="708660" y="133972"/>
                  </a:cubicBezTo>
                  <a:cubicBezTo>
                    <a:pt x="785813" y="81585"/>
                    <a:pt x="785813" y="81585"/>
                    <a:pt x="851535" y="147307"/>
                  </a:cubicBezTo>
                  <a:cubicBezTo>
                    <a:pt x="917258" y="213030"/>
                    <a:pt x="917258" y="213030"/>
                    <a:pt x="862965" y="290182"/>
                  </a:cubicBezTo>
                  <a:cubicBezTo>
                    <a:pt x="841058" y="321615"/>
                    <a:pt x="862965" y="381622"/>
                    <a:pt x="900113" y="390195"/>
                  </a:cubicBezTo>
                  <a:cubicBezTo>
                    <a:pt x="915353" y="394005"/>
                    <a:pt x="931545" y="394957"/>
                    <a:pt x="946785" y="397815"/>
                  </a:cubicBezTo>
                  <a:cubicBezTo>
                    <a:pt x="962025" y="400672"/>
                    <a:pt x="977265" y="404482"/>
                    <a:pt x="996315" y="409245"/>
                  </a:cubicBezTo>
                  <a:cubicBezTo>
                    <a:pt x="996315" y="462585"/>
                    <a:pt x="998220" y="514972"/>
                    <a:pt x="995363" y="567360"/>
                  </a:cubicBezTo>
                  <a:cubicBezTo>
                    <a:pt x="994410" y="578790"/>
                    <a:pt x="978218" y="593077"/>
                    <a:pt x="965835" y="598792"/>
                  </a:cubicBezTo>
                  <a:cubicBezTo>
                    <a:pt x="948690" y="606412"/>
                    <a:pt x="928688" y="606412"/>
                    <a:pt x="909638" y="609270"/>
                  </a:cubicBezTo>
                  <a:cubicBezTo>
                    <a:pt x="860108" y="616890"/>
                    <a:pt x="838200" y="674040"/>
                    <a:pt x="866775" y="715950"/>
                  </a:cubicBezTo>
                  <a:cubicBezTo>
                    <a:pt x="922973" y="797865"/>
                    <a:pt x="933450" y="773100"/>
                    <a:pt x="855345" y="851205"/>
                  </a:cubicBezTo>
                  <a:cubicBezTo>
                    <a:pt x="787718" y="918832"/>
                    <a:pt x="786765" y="918832"/>
                    <a:pt x="709613" y="866445"/>
                  </a:cubicBezTo>
                  <a:cubicBezTo>
                    <a:pt x="673418" y="841680"/>
                    <a:pt x="615315" y="865492"/>
                    <a:pt x="607695" y="908355"/>
                  </a:cubicBezTo>
                  <a:cubicBezTo>
                    <a:pt x="589598" y="1000747"/>
                    <a:pt x="589598" y="1000747"/>
                    <a:pt x="494348" y="1000747"/>
                  </a:cubicBezTo>
                  <a:cubicBezTo>
                    <a:pt x="465773" y="1000747"/>
                    <a:pt x="437198" y="1000747"/>
                    <a:pt x="406718" y="1000747"/>
                  </a:cubicBezTo>
                  <a:cubicBezTo>
                    <a:pt x="401955" y="975982"/>
                    <a:pt x="398145" y="954075"/>
                    <a:pt x="395288" y="932167"/>
                  </a:cubicBezTo>
                  <a:cubicBezTo>
                    <a:pt x="384810" y="855967"/>
                    <a:pt x="333375" y="834060"/>
                    <a:pt x="270510" y="879780"/>
                  </a:cubicBezTo>
                  <a:cubicBezTo>
                    <a:pt x="207645" y="926452"/>
                    <a:pt x="217170" y="926452"/>
                    <a:pt x="163830" y="872160"/>
                  </a:cubicBezTo>
                  <a:cubicBezTo>
                    <a:pt x="158115" y="866445"/>
                    <a:pt x="152400" y="860730"/>
                    <a:pt x="146685" y="855967"/>
                  </a:cubicBezTo>
                  <a:cubicBezTo>
                    <a:pt x="80963" y="789292"/>
                    <a:pt x="80963" y="789292"/>
                    <a:pt x="133350" y="713092"/>
                  </a:cubicBezTo>
                  <a:cubicBezTo>
                    <a:pt x="159068" y="675945"/>
                    <a:pt x="134303" y="616890"/>
                    <a:pt x="89535" y="610222"/>
                  </a:cubicBezTo>
                  <a:cubicBezTo>
                    <a:pt x="0" y="593077"/>
                    <a:pt x="0" y="593077"/>
                    <a:pt x="0" y="505447"/>
                  </a:cubicBezTo>
                  <a:cubicBezTo>
                    <a:pt x="0" y="410197"/>
                    <a:pt x="0" y="410197"/>
                    <a:pt x="90488" y="390195"/>
                  </a:cubicBezTo>
                  <a:cubicBezTo>
                    <a:pt x="136208" y="379717"/>
                    <a:pt x="157163" y="323520"/>
                    <a:pt x="130493" y="284467"/>
                  </a:cubicBezTo>
                  <a:cubicBezTo>
                    <a:pt x="79058" y="211125"/>
                    <a:pt x="79058" y="211125"/>
                    <a:pt x="143828" y="146355"/>
                  </a:cubicBezTo>
                  <a:cubicBezTo>
                    <a:pt x="148590" y="141592"/>
                    <a:pt x="152400" y="136830"/>
                    <a:pt x="157163" y="133020"/>
                  </a:cubicBezTo>
                  <a:cubicBezTo>
                    <a:pt x="221933" y="68250"/>
                    <a:pt x="210503" y="79680"/>
                    <a:pt x="271463" y="123495"/>
                  </a:cubicBezTo>
                  <a:cubicBezTo>
                    <a:pt x="329565" y="165405"/>
                    <a:pt x="381953" y="144450"/>
                    <a:pt x="392430" y="73965"/>
                  </a:cubicBezTo>
                  <a:cubicBezTo>
                    <a:pt x="396240" y="52057"/>
                    <a:pt x="400050" y="30150"/>
                    <a:pt x="405765" y="622"/>
                  </a:cubicBezTo>
                  <a:close/>
                  <a:moveTo>
                    <a:pt x="560070" y="966457"/>
                  </a:moveTo>
                  <a:cubicBezTo>
                    <a:pt x="582930" y="915975"/>
                    <a:pt x="561975" y="857872"/>
                    <a:pt x="635318" y="828345"/>
                  </a:cubicBezTo>
                  <a:cubicBezTo>
                    <a:pt x="707708" y="799770"/>
                    <a:pt x="734378" y="855967"/>
                    <a:pt x="778193" y="871207"/>
                  </a:cubicBezTo>
                  <a:cubicBezTo>
                    <a:pt x="810578" y="841680"/>
                    <a:pt x="841058" y="814057"/>
                    <a:pt x="870585" y="787387"/>
                  </a:cubicBezTo>
                  <a:cubicBezTo>
                    <a:pt x="853440" y="735000"/>
                    <a:pt x="796290" y="709282"/>
                    <a:pt x="825818" y="636892"/>
                  </a:cubicBezTo>
                  <a:cubicBezTo>
                    <a:pt x="855345" y="563550"/>
                    <a:pt x="914400" y="585457"/>
                    <a:pt x="961073" y="562597"/>
                  </a:cubicBezTo>
                  <a:cubicBezTo>
                    <a:pt x="961073" y="520687"/>
                    <a:pt x="961073" y="478777"/>
                    <a:pt x="961073" y="437820"/>
                  </a:cubicBezTo>
                  <a:cubicBezTo>
                    <a:pt x="913448" y="414960"/>
                    <a:pt x="855345" y="436867"/>
                    <a:pt x="825818" y="363525"/>
                  </a:cubicBezTo>
                  <a:cubicBezTo>
                    <a:pt x="797243" y="291135"/>
                    <a:pt x="851535" y="264465"/>
                    <a:pt x="866775" y="227317"/>
                  </a:cubicBezTo>
                  <a:cubicBezTo>
                    <a:pt x="835343" y="191122"/>
                    <a:pt x="807720" y="158737"/>
                    <a:pt x="781050" y="127305"/>
                  </a:cubicBezTo>
                  <a:cubicBezTo>
                    <a:pt x="731520" y="152070"/>
                    <a:pt x="702945" y="200647"/>
                    <a:pt x="631508" y="171120"/>
                  </a:cubicBezTo>
                  <a:cubicBezTo>
                    <a:pt x="558165" y="141592"/>
                    <a:pt x="585788" y="78727"/>
                    <a:pt x="558165" y="36817"/>
                  </a:cubicBezTo>
                  <a:cubicBezTo>
                    <a:pt x="516255" y="36817"/>
                    <a:pt x="475298" y="36817"/>
                    <a:pt x="433388" y="36817"/>
                  </a:cubicBezTo>
                  <a:cubicBezTo>
                    <a:pt x="413385" y="84442"/>
                    <a:pt x="431483" y="141592"/>
                    <a:pt x="360998" y="172072"/>
                  </a:cubicBezTo>
                  <a:cubicBezTo>
                    <a:pt x="288608" y="202552"/>
                    <a:pt x="261938" y="147307"/>
                    <a:pt x="220028" y="130162"/>
                  </a:cubicBezTo>
                  <a:cubicBezTo>
                    <a:pt x="186690" y="160642"/>
                    <a:pt x="156210" y="189217"/>
                    <a:pt x="124778" y="218745"/>
                  </a:cubicBezTo>
                  <a:cubicBezTo>
                    <a:pt x="146685" y="266370"/>
                    <a:pt x="197168" y="293992"/>
                    <a:pt x="167640" y="365430"/>
                  </a:cubicBezTo>
                  <a:cubicBezTo>
                    <a:pt x="138113" y="438772"/>
                    <a:pt x="77153" y="413055"/>
                    <a:pt x="34290" y="437820"/>
                  </a:cubicBezTo>
                  <a:cubicBezTo>
                    <a:pt x="34290" y="480682"/>
                    <a:pt x="34290" y="523545"/>
                    <a:pt x="34290" y="563550"/>
                  </a:cubicBezTo>
                  <a:cubicBezTo>
                    <a:pt x="84773" y="582600"/>
                    <a:pt x="140018" y="567360"/>
                    <a:pt x="169545" y="639750"/>
                  </a:cubicBezTo>
                  <a:cubicBezTo>
                    <a:pt x="200025" y="713092"/>
                    <a:pt x="137160" y="736905"/>
                    <a:pt x="124778" y="782625"/>
                  </a:cubicBezTo>
                  <a:cubicBezTo>
                    <a:pt x="155258" y="815010"/>
                    <a:pt x="183833" y="843585"/>
                    <a:pt x="213360" y="874065"/>
                  </a:cubicBezTo>
                  <a:cubicBezTo>
                    <a:pt x="260985" y="854062"/>
                    <a:pt x="287655" y="800722"/>
                    <a:pt x="360045" y="830250"/>
                  </a:cubicBezTo>
                  <a:cubicBezTo>
                    <a:pt x="434340" y="859777"/>
                    <a:pt x="408623" y="920737"/>
                    <a:pt x="433388" y="965505"/>
                  </a:cubicBezTo>
                  <a:cubicBezTo>
                    <a:pt x="441960" y="966457"/>
                    <a:pt x="451485" y="968362"/>
                    <a:pt x="461010" y="968362"/>
                  </a:cubicBezTo>
                  <a:cubicBezTo>
                    <a:pt x="494348" y="966457"/>
                    <a:pt x="526733" y="966457"/>
                    <a:pt x="560070" y="966457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solidFill>
                <a:srgbClr val="0020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 dirty="0"/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="" xmlns:a16="http://schemas.microsoft.com/office/drawing/2014/main" id="{895AB868-1E65-4533-BFE9-429816DE8AE3}"/>
                </a:ext>
              </a:extLst>
            </p:cNvPr>
            <p:cNvSpPr/>
            <p:nvPr/>
          </p:nvSpPr>
          <p:spPr>
            <a:xfrm>
              <a:off x="711606" y="649471"/>
              <a:ext cx="714808" cy="720338"/>
            </a:xfrm>
            <a:custGeom>
              <a:avLst/>
              <a:gdLst>
                <a:gd name="connsiteX0" fmla="*/ 287759 w 714808"/>
                <a:gd name="connsiteY0" fmla="*/ 0 h 720338"/>
                <a:gd name="connsiteX1" fmla="*/ 324906 w 714808"/>
                <a:gd name="connsiteY1" fmla="*/ 57150 h 720338"/>
                <a:gd name="connsiteX2" fmla="*/ 398249 w 714808"/>
                <a:gd name="connsiteY2" fmla="*/ 58103 h 720338"/>
                <a:gd name="connsiteX3" fmla="*/ 442064 w 714808"/>
                <a:gd name="connsiteY3" fmla="*/ 8572 h 720338"/>
                <a:gd name="connsiteX4" fmla="*/ 555411 w 714808"/>
                <a:gd name="connsiteY4" fmla="*/ 54293 h 720338"/>
                <a:gd name="connsiteX5" fmla="*/ 554459 w 714808"/>
                <a:gd name="connsiteY5" fmla="*/ 98107 h 720338"/>
                <a:gd name="connsiteX6" fmla="*/ 625896 w 714808"/>
                <a:gd name="connsiteY6" fmla="*/ 169545 h 720338"/>
                <a:gd name="connsiteX7" fmla="*/ 685904 w 714808"/>
                <a:gd name="connsiteY7" fmla="*/ 200978 h 720338"/>
                <a:gd name="connsiteX8" fmla="*/ 705906 w 714808"/>
                <a:gd name="connsiteY8" fmla="*/ 249555 h 720338"/>
                <a:gd name="connsiteX9" fmla="*/ 683046 w 714808"/>
                <a:gd name="connsiteY9" fmla="*/ 318135 h 720338"/>
                <a:gd name="connsiteX10" fmla="*/ 683046 w 714808"/>
                <a:gd name="connsiteY10" fmla="*/ 414337 h 720338"/>
                <a:gd name="connsiteX11" fmla="*/ 703049 w 714808"/>
                <a:gd name="connsiteY11" fmla="*/ 482918 h 720338"/>
                <a:gd name="connsiteX12" fmla="*/ 685904 w 714808"/>
                <a:gd name="connsiteY12" fmla="*/ 521970 h 720338"/>
                <a:gd name="connsiteX13" fmla="*/ 612561 w 714808"/>
                <a:gd name="connsiteY13" fmla="*/ 559118 h 720338"/>
                <a:gd name="connsiteX14" fmla="*/ 549696 w 714808"/>
                <a:gd name="connsiteY14" fmla="*/ 621030 h 720338"/>
                <a:gd name="connsiteX15" fmla="*/ 512549 w 714808"/>
                <a:gd name="connsiteY15" fmla="*/ 693420 h 720338"/>
                <a:gd name="connsiteX16" fmla="*/ 463971 w 714808"/>
                <a:gd name="connsiteY16" fmla="*/ 713423 h 720338"/>
                <a:gd name="connsiteX17" fmla="*/ 405869 w 714808"/>
                <a:gd name="connsiteY17" fmla="*/ 694373 h 720338"/>
                <a:gd name="connsiteX18" fmla="*/ 302999 w 714808"/>
                <a:gd name="connsiteY18" fmla="*/ 695325 h 720338"/>
                <a:gd name="connsiteX19" fmla="*/ 243944 w 714808"/>
                <a:gd name="connsiteY19" fmla="*/ 711517 h 720338"/>
                <a:gd name="connsiteX20" fmla="*/ 208701 w 714808"/>
                <a:gd name="connsiteY20" fmla="*/ 697230 h 720338"/>
                <a:gd name="connsiteX21" fmla="*/ 162981 w 714808"/>
                <a:gd name="connsiteY21" fmla="*/ 612458 h 720338"/>
                <a:gd name="connsiteX22" fmla="*/ 105831 w 714808"/>
                <a:gd name="connsiteY22" fmla="*/ 554355 h 720338"/>
                <a:gd name="connsiteX23" fmla="*/ 45824 w 714808"/>
                <a:gd name="connsiteY23" fmla="*/ 553403 h 720338"/>
                <a:gd name="connsiteX24" fmla="*/ 104 w 714808"/>
                <a:gd name="connsiteY24" fmla="*/ 440055 h 720338"/>
                <a:gd name="connsiteX25" fmla="*/ 37251 w 714808"/>
                <a:gd name="connsiteY25" fmla="*/ 408622 h 720338"/>
                <a:gd name="connsiteX26" fmla="*/ 37251 w 714808"/>
                <a:gd name="connsiteY26" fmla="*/ 318135 h 720338"/>
                <a:gd name="connsiteX27" fmla="*/ 15344 w 714808"/>
                <a:gd name="connsiteY27" fmla="*/ 239078 h 720338"/>
                <a:gd name="connsiteX28" fmla="*/ 32489 w 714808"/>
                <a:gd name="connsiteY28" fmla="*/ 200025 h 720338"/>
                <a:gd name="connsiteX29" fmla="*/ 95354 w 714808"/>
                <a:gd name="connsiteY29" fmla="*/ 167640 h 720338"/>
                <a:gd name="connsiteX30" fmla="*/ 164886 w 714808"/>
                <a:gd name="connsiteY30" fmla="*/ 100965 h 720338"/>
                <a:gd name="connsiteX31" fmla="*/ 200129 w 714808"/>
                <a:gd name="connsiteY31" fmla="*/ 35243 h 720338"/>
                <a:gd name="connsiteX32" fmla="*/ 287759 w 714808"/>
                <a:gd name="connsiteY32" fmla="*/ 0 h 720338"/>
                <a:gd name="connsiteX33" fmla="*/ 37251 w 714808"/>
                <a:gd name="connsiteY33" fmla="*/ 449580 h 720338"/>
                <a:gd name="connsiteX34" fmla="*/ 68684 w 714808"/>
                <a:gd name="connsiteY34" fmla="*/ 524828 h 720338"/>
                <a:gd name="connsiteX35" fmla="*/ 181079 w 714808"/>
                <a:gd name="connsiteY35" fmla="*/ 540068 h 720338"/>
                <a:gd name="connsiteX36" fmla="*/ 192509 w 714808"/>
                <a:gd name="connsiteY36" fmla="*/ 650558 h 720338"/>
                <a:gd name="connsiteX37" fmla="*/ 264899 w 714808"/>
                <a:gd name="connsiteY37" fmla="*/ 681037 h 720338"/>
                <a:gd name="connsiteX38" fmla="*/ 354434 w 714808"/>
                <a:gd name="connsiteY38" fmla="*/ 613410 h 720338"/>
                <a:gd name="connsiteX39" fmla="*/ 446826 w 714808"/>
                <a:gd name="connsiteY39" fmla="*/ 682942 h 720338"/>
                <a:gd name="connsiteX40" fmla="*/ 522074 w 714808"/>
                <a:gd name="connsiteY40" fmla="*/ 652462 h 720338"/>
                <a:gd name="connsiteX41" fmla="*/ 515406 w 714808"/>
                <a:gd name="connsiteY41" fmla="*/ 621983 h 720338"/>
                <a:gd name="connsiteX42" fmla="*/ 613514 w 714808"/>
                <a:gd name="connsiteY42" fmla="*/ 521970 h 720338"/>
                <a:gd name="connsiteX43" fmla="*/ 656376 w 714808"/>
                <a:gd name="connsiteY43" fmla="*/ 501968 h 720338"/>
                <a:gd name="connsiteX44" fmla="*/ 678284 w 714808"/>
                <a:gd name="connsiteY44" fmla="*/ 452437 h 720338"/>
                <a:gd name="connsiteX45" fmla="*/ 609704 w 714808"/>
                <a:gd name="connsiteY45" fmla="*/ 360997 h 720338"/>
                <a:gd name="connsiteX46" fmla="*/ 676379 w 714808"/>
                <a:gd name="connsiteY46" fmla="*/ 276225 h 720338"/>
                <a:gd name="connsiteX47" fmla="*/ 606846 w 714808"/>
                <a:gd name="connsiteY47" fmla="*/ 205740 h 720338"/>
                <a:gd name="connsiteX48" fmla="*/ 518264 w 714808"/>
                <a:gd name="connsiteY48" fmla="*/ 113347 h 720338"/>
                <a:gd name="connsiteX49" fmla="*/ 524931 w 714808"/>
                <a:gd name="connsiteY49" fmla="*/ 73343 h 720338"/>
                <a:gd name="connsiteX50" fmla="*/ 448731 w 714808"/>
                <a:gd name="connsiteY50" fmla="*/ 40957 h 720338"/>
                <a:gd name="connsiteX51" fmla="*/ 358244 w 714808"/>
                <a:gd name="connsiteY51" fmla="*/ 110490 h 720338"/>
                <a:gd name="connsiteX52" fmla="*/ 273471 w 714808"/>
                <a:gd name="connsiteY52" fmla="*/ 42863 h 720338"/>
                <a:gd name="connsiteX53" fmla="*/ 206796 w 714808"/>
                <a:gd name="connsiteY53" fmla="*/ 129540 h 720338"/>
                <a:gd name="connsiteX54" fmla="*/ 193461 w 714808"/>
                <a:gd name="connsiteY54" fmla="*/ 166687 h 720338"/>
                <a:gd name="connsiteX55" fmla="*/ 73446 w 714808"/>
                <a:gd name="connsiteY55" fmla="*/ 190500 h 720338"/>
                <a:gd name="connsiteX56" fmla="*/ 38204 w 714808"/>
                <a:gd name="connsiteY56" fmla="*/ 269558 h 720338"/>
                <a:gd name="connsiteX57" fmla="*/ 37251 w 714808"/>
                <a:gd name="connsiteY57" fmla="*/ 449580 h 72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714808" h="720338">
                  <a:moveTo>
                    <a:pt x="287759" y="0"/>
                  </a:moveTo>
                  <a:cubicBezTo>
                    <a:pt x="301094" y="20002"/>
                    <a:pt x="312524" y="39052"/>
                    <a:pt x="324906" y="57150"/>
                  </a:cubicBezTo>
                  <a:cubicBezTo>
                    <a:pt x="343956" y="84772"/>
                    <a:pt x="377294" y="84772"/>
                    <a:pt x="398249" y="58103"/>
                  </a:cubicBezTo>
                  <a:cubicBezTo>
                    <a:pt x="412536" y="40005"/>
                    <a:pt x="431586" y="5715"/>
                    <a:pt x="442064" y="8572"/>
                  </a:cubicBezTo>
                  <a:cubicBezTo>
                    <a:pt x="482069" y="17145"/>
                    <a:pt x="519216" y="35243"/>
                    <a:pt x="555411" y="54293"/>
                  </a:cubicBezTo>
                  <a:cubicBezTo>
                    <a:pt x="561126" y="57150"/>
                    <a:pt x="557316" y="83820"/>
                    <a:pt x="554459" y="98107"/>
                  </a:cubicBezTo>
                  <a:cubicBezTo>
                    <a:pt x="540171" y="162878"/>
                    <a:pt x="561126" y="186690"/>
                    <a:pt x="625896" y="169545"/>
                  </a:cubicBezTo>
                  <a:cubicBezTo>
                    <a:pt x="659234" y="160972"/>
                    <a:pt x="676379" y="168593"/>
                    <a:pt x="685904" y="200978"/>
                  </a:cubicBezTo>
                  <a:cubicBezTo>
                    <a:pt x="690666" y="217170"/>
                    <a:pt x="697334" y="234315"/>
                    <a:pt x="705906" y="249555"/>
                  </a:cubicBezTo>
                  <a:cubicBezTo>
                    <a:pt x="723051" y="280987"/>
                    <a:pt x="715431" y="300037"/>
                    <a:pt x="683046" y="318135"/>
                  </a:cubicBezTo>
                  <a:cubicBezTo>
                    <a:pt x="628754" y="347662"/>
                    <a:pt x="628754" y="382905"/>
                    <a:pt x="683046" y="414337"/>
                  </a:cubicBezTo>
                  <a:cubicBezTo>
                    <a:pt x="714479" y="432435"/>
                    <a:pt x="722099" y="452437"/>
                    <a:pt x="703049" y="482918"/>
                  </a:cubicBezTo>
                  <a:cubicBezTo>
                    <a:pt x="695429" y="495300"/>
                    <a:pt x="689714" y="508635"/>
                    <a:pt x="685904" y="521970"/>
                  </a:cubicBezTo>
                  <a:cubicBezTo>
                    <a:pt x="676379" y="564833"/>
                    <a:pt x="653519" y="571500"/>
                    <a:pt x="612561" y="559118"/>
                  </a:cubicBezTo>
                  <a:cubicBezTo>
                    <a:pt x="563984" y="543878"/>
                    <a:pt x="536361" y="571500"/>
                    <a:pt x="549696" y="621030"/>
                  </a:cubicBezTo>
                  <a:cubicBezTo>
                    <a:pt x="560174" y="659130"/>
                    <a:pt x="557316" y="684848"/>
                    <a:pt x="512549" y="693420"/>
                  </a:cubicBezTo>
                  <a:cubicBezTo>
                    <a:pt x="495404" y="697230"/>
                    <a:pt x="480164" y="704850"/>
                    <a:pt x="463971" y="713423"/>
                  </a:cubicBezTo>
                  <a:cubicBezTo>
                    <a:pt x="437301" y="727710"/>
                    <a:pt x="421109" y="719137"/>
                    <a:pt x="405869" y="694373"/>
                  </a:cubicBezTo>
                  <a:cubicBezTo>
                    <a:pt x="367769" y="632460"/>
                    <a:pt x="343004" y="632460"/>
                    <a:pt x="302999" y="695325"/>
                  </a:cubicBezTo>
                  <a:cubicBezTo>
                    <a:pt x="286806" y="721042"/>
                    <a:pt x="269661" y="725805"/>
                    <a:pt x="243944" y="711517"/>
                  </a:cubicBezTo>
                  <a:cubicBezTo>
                    <a:pt x="232514" y="705803"/>
                    <a:pt x="221084" y="700087"/>
                    <a:pt x="208701" y="697230"/>
                  </a:cubicBezTo>
                  <a:cubicBezTo>
                    <a:pt x="163934" y="684848"/>
                    <a:pt x="142979" y="662940"/>
                    <a:pt x="162981" y="612458"/>
                  </a:cubicBezTo>
                  <a:cubicBezTo>
                    <a:pt x="177269" y="575310"/>
                    <a:pt x="146789" y="548640"/>
                    <a:pt x="105831" y="554355"/>
                  </a:cubicBezTo>
                  <a:cubicBezTo>
                    <a:pt x="85829" y="557212"/>
                    <a:pt x="51539" y="562928"/>
                    <a:pt x="45824" y="553403"/>
                  </a:cubicBezTo>
                  <a:cubicBezTo>
                    <a:pt x="24869" y="519112"/>
                    <a:pt x="10581" y="479108"/>
                    <a:pt x="104" y="440055"/>
                  </a:cubicBezTo>
                  <a:cubicBezTo>
                    <a:pt x="-1801" y="433387"/>
                    <a:pt x="22964" y="417195"/>
                    <a:pt x="37251" y="408622"/>
                  </a:cubicBezTo>
                  <a:cubicBezTo>
                    <a:pt x="85829" y="378143"/>
                    <a:pt x="87734" y="344805"/>
                    <a:pt x="37251" y="318135"/>
                  </a:cubicBezTo>
                  <a:cubicBezTo>
                    <a:pt x="-3706" y="297180"/>
                    <a:pt x="-4659" y="273368"/>
                    <a:pt x="15344" y="239078"/>
                  </a:cubicBezTo>
                  <a:cubicBezTo>
                    <a:pt x="22011" y="226695"/>
                    <a:pt x="29631" y="213360"/>
                    <a:pt x="32489" y="200025"/>
                  </a:cubicBezTo>
                  <a:cubicBezTo>
                    <a:pt x="41061" y="163830"/>
                    <a:pt x="61064" y="158115"/>
                    <a:pt x="95354" y="167640"/>
                  </a:cubicBezTo>
                  <a:cubicBezTo>
                    <a:pt x="156314" y="184785"/>
                    <a:pt x="181079" y="161925"/>
                    <a:pt x="164886" y="100965"/>
                  </a:cubicBezTo>
                  <a:cubicBezTo>
                    <a:pt x="154409" y="62865"/>
                    <a:pt x="164886" y="45720"/>
                    <a:pt x="200129" y="35243"/>
                  </a:cubicBezTo>
                  <a:cubicBezTo>
                    <a:pt x="229656" y="24765"/>
                    <a:pt x="256326" y="11430"/>
                    <a:pt x="287759" y="0"/>
                  </a:cubicBezTo>
                  <a:close/>
                  <a:moveTo>
                    <a:pt x="37251" y="449580"/>
                  </a:moveTo>
                  <a:cubicBezTo>
                    <a:pt x="47729" y="474345"/>
                    <a:pt x="58206" y="500062"/>
                    <a:pt x="68684" y="524828"/>
                  </a:cubicBezTo>
                  <a:cubicBezTo>
                    <a:pt x="109641" y="521970"/>
                    <a:pt x="142026" y="501015"/>
                    <a:pt x="181079" y="540068"/>
                  </a:cubicBezTo>
                  <a:cubicBezTo>
                    <a:pt x="220131" y="580073"/>
                    <a:pt x="190604" y="612458"/>
                    <a:pt x="192509" y="650558"/>
                  </a:cubicBezTo>
                  <a:cubicBezTo>
                    <a:pt x="217274" y="661035"/>
                    <a:pt x="241086" y="671512"/>
                    <a:pt x="264899" y="681037"/>
                  </a:cubicBezTo>
                  <a:cubicBezTo>
                    <a:pt x="295379" y="658178"/>
                    <a:pt x="298236" y="614362"/>
                    <a:pt x="354434" y="613410"/>
                  </a:cubicBezTo>
                  <a:cubicBezTo>
                    <a:pt x="413489" y="612458"/>
                    <a:pt x="416346" y="658178"/>
                    <a:pt x="446826" y="682942"/>
                  </a:cubicBezTo>
                  <a:cubicBezTo>
                    <a:pt x="471591" y="673417"/>
                    <a:pt x="496356" y="662940"/>
                    <a:pt x="522074" y="652462"/>
                  </a:cubicBezTo>
                  <a:cubicBezTo>
                    <a:pt x="519216" y="640080"/>
                    <a:pt x="518264" y="631508"/>
                    <a:pt x="515406" y="621983"/>
                  </a:cubicBezTo>
                  <a:cubicBezTo>
                    <a:pt x="499214" y="551498"/>
                    <a:pt x="542076" y="510540"/>
                    <a:pt x="613514" y="521970"/>
                  </a:cubicBezTo>
                  <a:cubicBezTo>
                    <a:pt x="626849" y="523875"/>
                    <a:pt x="646851" y="513397"/>
                    <a:pt x="656376" y="501968"/>
                  </a:cubicBezTo>
                  <a:cubicBezTo>
                    <a:pt x="667806" y="488633"/>
                    <a:pt x="671616" y="468630"/>
                    <a:pt x="678284" y="452437"/>
                  </a:cubicBezTo>
                  <a:cubicBezTo>
                    <a:pt x="645899" y="425768"/>
                    <a:pt x="609704" y="415290"/>
                    <a:pt x="609704" y="360997"/>
                  </a:cubicBezTo>
                  <a:cubicBezTo>
                    <a:pt x="609704" y="304800"/>
                    <a:pt x="654471" y="302895"/>
                    <a:pt x="676379" y="276225"/>
                  </a:cubicBezTo>
                  <a:cubicBezTo>
                    <a:pt x="652566" y="196215"/>
                    <a:pt x="652566" y="196215"/>
                    <a:pt x="606846" y="205740"/>
                  </a:cubicBezTo>
                  <a:cubicBezTo>
                    <a:pt x="550649" y="217170"/>
                    <a:pt x="504929" y="170497"/>
                    <a:pt x="518264" y="113347"/>
                  </a:cubicBezTo>
                  <a:cubicBezTo>
                    <a:pt x="521121" y="100965"/>
                    <a:pt x="522074" y="88582"/>
                    <a:pt x="524931" y="73343"/>
                  </a:cubicBezTo>
                  <a:cubicBezTo>
                    <a:pt x="498261" y="61912"/>
                    <a:pt x="473496" y="51435"/>
                    <a:pt x="448731" y="40957"/>
                  </a:cubicBezTo>
                  <a:cubicBezTo>
                    <a:pt x="423966" y="77153"/>
                    <a:pt x="411584" y="110490"/>
                    <a:pt x="358244" y="110490"/>
                  </a:cubicBezTo>
                  <a:cubicBezTo>
                    <a:pt x="302999" y="110490"/>
                    <a:pt x="300141" y="66675"/>
                    <a:pt x="273471" y="42863"/>
                  </a:cubicBezTo>
                  <a:cubicBezTo>
                    <a:pt x="200129" y="63818"/>
                    <a:pt x="201081" y="63818"/>
                    <a:pt x="206796" y="129540"/>
                  </a:cubicBezTo>
                  <a:cubicBezTo>
                    <a:pt x="207749" y="141922"/>
                    <a:pt x="200129" y="155258"/>
                    <a:pt x="193461" y="166687"/>
                  </a:cubicBezTo>
                  <a:cubicBezTo>
                    <a:pt x="163934" y="217170"/>
                    <a:pt x="120119" y="211455"/>
                    <a:pt x="73446" y="190500"/>
                  </a:cubicBezTo>
                  <a:cubicBezTo>
                    <a:pt x="60111" y="220028"/>
                    <a:pt x="48681" y="244793"/>
                    <a:pt x="38204" y="269558"/>
                  </a:cubicBezTo>
                  <a:cubicBezTo>
                    <a:pt x="132501" y="336233"/>
                    <a:pt x="131549" y="379095"/>
                    <a:pt x="37251" y="449580"/>
                  </a:cubicBezTo>
                  <a:close/>
                </a:path>
              </a:pathLst>
            </a:custGeom>
            <a:solidFill>
              <a:srgbClr val="34C6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="" xmlns:a16="http://schemas.microsoft.com/office/drawing/2014/main" id="{FE2682F6-3AB0-459B-9A88-E52D2CD660C7}"/>
                </a:ext>
              </a:extLst>
            </p:cNvPr>
            <p:cNvSpPr/>
            <p:nvPr/>
          </p:nvSpPr>
          <p:spPr>
            <a:xfrm>
              <a:off x="666180" y="84466"/>
              <a:ext cx="674224" cy="538334"/>
            </a:xfrm>
            <a:custGeom>
              <a:avLst/>
              <a:gdLst>
                <a:gd name="connsiteX0" fmla="*/ 516064 w 674224"/>
                <a:gd name="connsiteY0" fmla="*/ 104947 h 538334"/>
                <a:gd name="connsiteX1" fmla="*/ 448437 w 674224"/>
                <a:gd name="connsiteY1" fmla="*/ 63037 h 538334"/>
                <a:gd name="connsiteX2" fmla="*/ 347472 w 674224"/>
                <a:gd name="connsiteY2" fmla="*/ 116377 h 538334"/>
                <a:gd name="connsiteX3" fmla="*/ 271272 w 674224"/>
                <a:gd name="connsiteY3" fmla="*/ 34462 h 538334"/>
                <a:gd name="connsiteX4" fmla="*/ 216979 w 674224"/>
                <a:gd name="connsiteY4" fmla="*/ 45892 h 538334"/>
                <a:gd name="connsiteX5" fmla="*/ 191262 w 674224"/>
                <a:gd name="connsiteY5" fmla="*/ 81135 h 538334"/>
                <a:gd name="connsiteX6" fmla="*/ 68389 w 674224"/>
                <a:gd name="connsiteY6" fmla="*/ 161145 h 538334"/>
                <a:gd name="connsiteX7" fmla="*/ 51244 w 674224"/>
                <a:gd name="connsiteY7" fmla="*/ 157335 h 538334"/>
                <a:gd name="connsiteX8" fmla="*/ 14097 w 674224"/>
                <a:gd name="connsiteY8" fmla="*/ 203055 h 538334"/>
                <a:gd name="connsiteX9" fmla="*/ 762 w 674224"/>
                <a:gd name="connsiteY9" fmla="*/ 170670 h 538334"/>
                <a:gd name="connsiteX10" fmla="*/ 49339 w 674224"/>
                <a:gd name="connsiteY10" fmla="*/ 119235 h 538334"/>
                <a:gd name="connsiteX11" fmla="*/ 57912 w 674224"/>
                <a:gd name="connsiteY11" fmla="*/ 121140 h 538334"/>
                <a:gd name="connsiteX12" fmla="*/ 156972 w 674224"/>
                <a:gd name="connsiteY12" fmla="*/ 43035 h 538334"/>
                <a:gd name="connsiteX13" fmla="*/ 160782 w 674224"/>
                <a:gd name="connsiteY13" fmla="*/ 24937 h 538334"/>
                <a:gd name="connsiteX14" fmla="*/ 269367 w 674224"/>
                <a:gd name="connsiteY14" fmla="*/ 172 h 538334"/>
                <a:gd name="connsiteX15" fmla="*/ 305562 w 674224"/>
                <a:gd name="connsiteY15" fmla="*/ 23985 h 538334"/>
                <a:gd name="connsiteX16" fmla="*/ 413194 w 674224"/>
                <a:gd name="connsiteY16" fmla="*/ 43035 h 538334"/>
                <a:gd name="connsiteX17" fmla="*/ 469392 w 674224"/>
                <a:gd name="connsiteY17" fmla="*/ 34462 h 538334"/>
                <a:gd name="connsiteX18" fmla="*/ 509397 w 674224"/>
                <a:gd name="connsiteY18" fmla="*/ 59227 h 538334"/>
                <a:gd name="connsiteX19" fmla="*/ 539877 w 674224"/>
                <a:gd name="connsiteY19" fmla="*/ 144000 h 538334"/>
                <a:gd name="connsiteX20" fmla="*/ 590359 w 674224"/>
                <a:gd name="connsiteY20" fmla="*/ 212580 h 538334"/>
                <a:gd name="connsiteX21" fmla="*/ 658939 w 674224"/>
                <a:gd name="connsiteY21" fmla="*/ 264967 h 538334"/>
                <a:gd name="connsiteX22" fmla="*/ 670369 w 674224"/>
                <a:gd name="connsiteY22" fmla="*/ 310687 h 538334"/>
                <a:gd name="connsiteX23" fmla="*/ 642747 w 674224"/>
                <a:gd name="connsiteY23" fmla="*/ 364980 h 538334"/>
                <a:gd name="connsiteX24" fmla="*/ 626554 w 674224"/>
                <a:gd name="connsiteY24" fmla="*/ 465945 h 538334"/>
                <a:gd name="connsiteX25" fmla="*/ 632269 w 674224"/>
                <a:gd name="connsiteY25" fmla="*/ 528810 h 538334"/>
                <a:gd name="connsiteX26" fmla="*/ 606552 w 674224"/>
                <a:gd name="connsiteY26" fmla="*/ 538335 h 538334"/>
                <a:gd name="connsiteX27" fmla="*/ 601789 w 674224"/>
                <a:gd name="connsiteY27" fmla="*/ 515475 h 538334"/>
                <a:gd name="connsiteX28" fmla="*/ 589407 w 674224"/>
                <a:gd name="connsiteY28" fmla="*/ 481185 h 538334"/>
                <a:gd name="connsiteX29" fmla="*/ 617982 w 674224"/>
                <a:gd name="connsiteY29" fmla="*/ 337357 h 538334"/>
                <a:gd name="connsiteX30" fmla="*/ 637984 w 674224"/>
                <a:gd name="connsiteY30" fmla="*/ 326880 h 538334"/>
                <a:gd name="connsiteX31" fmla="*/ 621792 w 674224"/>
                <a:gd name="connsiteY31" fmla="*/ 247822 h 538334"/>
                <a:gd name="connsiteX32" fmla="*/ 511302 w 674224"/>
                <a:gd name="connsiteY32" fmla="*/ 214485 h 538334"/>
                <a:gd name="connsiteX33" fmla="*/ 516064 w 674224"/>
                <a:gd name="connsiteY33" fmla="*/ 104947 h 53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74224" h="538334">
                  <a:moveTo>
                    <a:pt x="516064" y="104947"/>
                  </a:moveTo>
                  <a:cubicBezTo>
                    <a:pt x="494157" y="90660"/>
                    <a:pt x="471297" y="77325"/>
                    <a:pt x="448437" y="63037"/>
                  </a:cubicBezTo>
                  <a:cubicBezTo>
                    <a:pt x="415099" y="82087"/>
                    <a:pt x="405574" y="127807"/>
                    <a:pt x="347472" y="116377"/>
                  </a:cubicBezTo>
                  <a:cubicBezTo>
                    <a:pt x="292227" y="105900"/>
                    <a:pt x="295084" y="65895"/>
                    <a:pt x="271272" y="34462"/>
                  </a:cubicBezTo>
                  <a:cubicBezTo>
                    <a:pt x="253174" y="38272"/>
                    <a:pt x="233172" y="38272"/>
                    <a:pt x="216979" y="45892"/>
                  </a:cubicBezTo>
                  <a:cubicBezTo>
                    <a:pt x="205549" y="51607"/>
                    <a:pt x="191262" y="68752"/>
                    <a:pt x="191262" y="81135"/>
                  </a:cubicBezTo>
                  <a:cubicBezTo>
                    <a:pt x="189357" y="164002"/>
                    <a:pt x="146494" y="192577"/>
                    <a:pt x="68389" y="161145"/>
                  </a:cubicBezTo>
                  <a:cubicBezTo>
                    <a:pt x="63627" y="159240"/>
                    <a:pt x="58864" y="159240"/>
                    <a:pt x="51244" y="157335"/>
                  </a:cubicBezTo>
                  <a:cubicBezTo>
                    <a:pt x="40767" y="169717"/>
                    <a:pt x="30289" y="183052"/>
                    <a:pt x="14097" y="203055"/>
                  </a:cubicBezTo>
                  <a:cubicBezTo>
                    <a:pt x="8382" y="189720"/>
                    <a:pt x="-3048" y="174480"/>
                    <a:pt x="762" y="170670"/>
                  </a:cubicBezTo>
                  <a:cubicBezTo>
                    <a:pt x="15049" y="151620"/>
                    <a:pt x="32194" y="135427"/>
                    <a:pt x="49339" y="119235"/>
                  </a:cubicBezTo>
                  <a:cubicBezTo>
                    <a:pt x="50292" y="118282"/>
                    <a:pt x="55054" y="121140"/>
                    <a:pt x="57912" y="121140"/>
                  </a:cubicBezTo>
                  <a:cubicBezTo>
                    <a:pt x="153162" y="144000"/>
                    <a:pt x="153162" y="144000"/>
                    <a:pt x="156972" y="43035"/>
                  </a:cubicBezTo>
                  <a:cubicBezTo>
                    <a:pt x="156972" y="38272"/>
                    <a:pt x="158877" y="33510"/>
                    <a:pt x="160782" y="24937"/>
                  </a:cubicBezTo>
                  <a:cubicBezTo>
                    <a:pt x="196024" y="16365"/>
                    <a:pt x="232219" y="4935"/>
                    <a:pt x="269367" y="172"/>
                  </a:cubicBezTo>
                  <a:cubicBezTo>
                    <a:pt x="280797" y="-1733"/>
                    <a:pt x="299847" y="12555"/>
                    <a:pt x="305562" y="23985"/>
                  </a:cubicBezTo>
                  <a:cubicBezTo>
                    <a:pt x="341757" y="98280"/>
                    <a:pt x="360807" y="103042"/>
                    <a:pt x="413194" y="43035"/>
                  </a:cubicBezTo>
                  <a:cubicBezTo>
                    <a:pt x="431292" y="23032"/>
                    <a:pt x="446532" y="16365"/>
                    <a:pt x="469392" y="34462"/>
                  </a:cubicBezTo>
                  <a:cubicBezTo>
                    <a:pt x="481774" y="43987"/>
                    <a:pt x="495109" y="53512"/>
                    <a:pt x="509397" y="59227"/>
                  </a:cubicBezTo>
                  <a:cubicBezTo>
                    <a:pt x="552259" y="76372"/>
                    <a:pt x="559879" y="102090"/>
                    <a:pt x="539877" y="144000"/>
                  </a:cubicBezTo>
                  <a:cubicBezTo>
                    <a:pt x="518922" y="188767"/>
                    <a:pt x="540829" y="219247"/>
                    <a:pt x="590359" y="212580"/>
                  </a:cubicBezTo>
                  <a:cubicBezTo>
                    <a:pt x="635127" y="206865"/>
                    <a:pt x="656082" y="221152"/>
                    <a:pt x="658939" y="264967"/>
                  </a:cubicBezTo>
                  <a:cubicBezTo>
                    <a:pt x="659892" y="280207"/>
                    <a:pt x="664654" y="296400"/>
                    <a:pt x="670369" y="310687"/>
                  </a:cubicBezTo>
                  <a:cubicBezTo>
                    <a:pt x="680847" y="339262"/>
                    <a:pt x="669417" y="353550"/>
                    <a:pt x="642747" y="364980"/>
                  </a:cubicBezTo>
                  <a:cubicBezTo>
                    <a:pt x="574167" y="393555"/>
                    <a:pt x="569404" y="420225"/>
                    <a:pt x="626554" y="465945"/>
                  </a:cubicBezTo>
                  <a:cubicBezTo>
                    <a:pt x="654177" y="487852"/>
                    <a:pt x="653224" y="506902"/>
                    <a:pt x="632269" y="528810"/>
                  </a:cubicBezTo>
                  <a:cubicBezTo>
                    <a:pt x="626554" y="534525"/>
                    <a:pt x="615124" y="535477"/>
                    <a:pt x="606552" y="538335"/>
                  </a:cubicBezTo>
                  <a:cubicBezTo>
                    <a:pt x="604647" y="530715"/>
                    <a:pt x="603694" y="523095"/>
                    <a:pt x="601789" y="515475"/>
                  </a:cubicBezTo>
                  <a:cubicBezTo>
                    <a:pt x="597979" y="504045"/>
                    <a:pt x="597027" y="489757"/>
                    <a:pt x="589407" y="481185"/>
                  </a:cubicBezTo>
                  <a:cubicBezTo>
                    <a:pt x="535114" y="425940"/>
                    <a:pt x="546544" y="369742"/>
                    <a:pt x="617982" y="337357"/>
                  </a:cubicBezTo>
                  <a:cubicBezTo>
                    <a:pt x="623697" y="334500"/>
                    <a:pt x="629412" y="331642"/>
                    <a:pt x="637984" y="326880"/>
                  </a:cubicBezTo>
                  <a:cubicBezTo>
                    <a:pt x="633222" y="301162"/>
                    <a:pt x="627507" y="275445"/>
                    <a:pt x="621792" y="247822"/>
                  </a:cubicBezTo>
                  <a:cubicBezTo>
                    <a:pt x="584644" y="236392"/>
                    <a:pt x="543687" y="262110"/>
                    <a:pt x="511302" y="214485"/>
                  </a:cubicBezTo>
                  <a:cubicBezTo>
                    <a:pt x="479869" y="172575"/>
                    <a:pt x="509397" y="144000"/>
                    <a:pt x="516064" y="10494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32913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0BE88F63-FBFF-B741-A2CB-B2BE7E6D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/>
          <a:p>
            <a:fld id="{051D3AAE-EB4A-304D-A97B-F4C60A218208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81AB8079-58C6-AC41-8103-CFEC419C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AC33B217-99D7-1B4B-98DD-82BA5D03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/>
          <a:p>
            <a:fld id="{7EBC05FC-5075-3A43-A2AA-25E5EF8D1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53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65548" y="126491"/>
            <a:ext cx="4012902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6447" y="1477264"/>
            <a:ext cx="8911104" cy="2634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promozione@fi.camcom.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mailto:brevetti@fi.camcom.i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mailto:brevetti@fi.camcom.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promott.cnr.it/i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.camcom.gov.it/progetto-mir-matching-impresa-e-ricerca-pubblica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untoimpresadigitale@fi.camcom.it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promozione@fi.camcom.i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739" y="898652"/>
            <a:ext cx="3960495" cy="3823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860">
              <a:lnSpc>
                <a:spcPct val="100000"/>
              </a:lnSpc>
              <a:spcBef>
                <a:spcPts val="100"/>
              </a:spcBef>
            </a:pPr>
            <a:r>
              <a:rPr sz="1300" spc="-165" dirty="0">
                <a:latin typeface="Verdana"/>
                <a:cs typeface="Verdana"/>
              </a:rPr>
              <a:t>Il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b="1" spc="130" dirty="0">
                <a:latin typeface="Verdana"/>
                <a:cs typeface="Verdana"/>
              </a:rPr>
              <a:t>C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50" dirty="0">
                <a:latin typeface="Verdana"/>
                <a:cs typeface="Verdana"/>
              </a:rPr>
              <a:t>m</a:t>
            </a:r>
            <a:r>
              <a:rPr sz="1300" b="1" spc="-95" dirty="0">
                <a:latin typeface="Verdana"/>
                <a:cs typeface="Verdana"/>
              </a:rPr>
              <a:t>i</a:t>
            </a:r>
            <a:r>
              <a:rPr sz="1300" b="1" spc="-65" dirty="0">
                <a:latin typeface="Verdana"/>
                <a:cs typeface="Verdana"/>
              </a:rPr>
              <a:t>t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65" dirty="0">
                <a:latin typeface="Verdana"/>
                <a:cs typeface="Verdana"/>
              </a:rPr>
              <a:t>t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95" dirty="0">
                <a:latin typeface="Verdana"/>
                <a:cs typeface="Verdana"/>
              </a:rPr>
              <a:t>l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65" dirty="0">
                <a:latin typeface="Verdana"/>
                <a:cs typeface="Verdana"/>
              </a:rPr>
              <a:t>tt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95" dirty="0">
                <a:latin typeface="Verdana"/>
                <a:cs typeface="Verdana"/>
              </a:rPr>
              <a:t>ll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b="1" spc="145" dirty="0">
                <a:latin typeface="Verdana"/>
                <a:cs typeface="Verdana"/>
              </a:rPr>
              <a:t>c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25" dirty="0">
                <a:latin typeface="Verdana"/>
                <a:cs typeface="Verdana"/>
              </a:rPr>
              <a:t>n</a:t>
            </a:r>
            <a:r>
              <a:rPr sz="1300" b="1" spc="-65" dirty="0">
                <a:latin typeface="Verdana"/>
                <a:cs typeface="Verdana"/>
              </a:rPr>
              <a:t>t</a:t>
            </a:r>
            <a:r>
              <a:rPr sz="1300" b="1" spc="-155" dirty="0">
                <a:latin typeface="Verdana"/>
                <a:cs typeface="Verdana"/>
              </a:rPr>
              <a:t>r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55" dirty="0">
                <a:latin typeface="Verdana"/>
                <a:cs typeface="Verdana"/>
              </a:rPr>
              <a:t>ff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125" dirty="0">
                <a:latin typeface="Verdana"/>
                <a:cs typeface="Verdana"/>
              </a:rPr>
              <a:t>z</a:t>
            </a:r>
            <a:r>
              <a:rPr sz="1300" b="1" spc="-95" dirty="0">
                <a:latin typeface="Verdana"/>
                <a:cs typeface="Verdana"/>
              </a:rPr>
              <a:t>i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25" dirty="0">
                <a:latin typeface="Verdana"/>
                <a:cs typeface="Verdana"/>
              </a:rPr>
              <a:t>n</a:t>
            </a:r>
            <a:r>
              <a:rPr sz="1300" b="1" spc="65" dirty="0">
                <a:latin typeface="Verdana"/>
                <a:cs typeface="Verdana"/>
              </a:rPr>
              <a:t>e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65" dirty="0">
                <a:latin typeface="Verdana"/>
                <a:cs typeface="Verdana"/>
              </a:rPr>
              <a:t>è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-35" dirty="0">
                <a:latin typeface="Verdana"/>
                <a:cs typeface="Verdana"/>
              </a:rPr>
              <a:t>u</a:t>
            </a:r>
            <a:r>
              <a:rPr sz="1300" spc="-30" dirty="0">
                <a:latin typeface="Verdana"/>
                <a:cs typeface="Verdana"/>
              </a:rPr>
              <a:t>n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155" dirty="0">
                <a:latin typeface="Verdana"/>
                <a:cs typeface="Verdana"/>
              </a:rPr>
              <a:t>r</a:t>
            </a:r>
            <a:r>
              <a:rPr sz="1300" spc="60" dirty="0">
                <a:latin typeface="Verdana"/>
                <a:cs typeface="Verdana"/>
              </a:rPr>
              <a:t>g</a:t>
            </a:r>
            <a:r>
              <a:rPr sz="1300" spc="95" dirty="0">
                <a:latin typeface="Verdana"/>
                <a:cs typeface="Verdana"/>
              </a:rPr>
              <a:t>a</a:t>
            </a:r>
            <a:r>
              <a:rPr sz="1300" spc="-25" dirty="0">
                <a:latin typeface="Verdana"/>
                <a:cs typeface="Verdana"/>
              </a:rPr>
              <a:t>n</a:t>
            </a:r>
            <a:r>
              <a:rPr sz="1300" spc="-95" dirty="0">
                <a:latin typeface="Verdana"/>
                <a:cs typeface="Verdana"/>
              </a:rPr>
              <a:t>i</a:t>
            </a:r>
            <a:r>
              <a:rPr sz="1300" spc="-165" dirty="0">
                <a:latin typeface="Verdana"/>
                <a:cs typeface="Verdana"/>
              </a:rPr>
              <a:t>s</a:t>
            </a:r>
            <a:r>
              <a:rPr sz="1300" spc="-50" dirty="0">
                <a:latin typeface="Verdana"/>
                <a:cs typeface="Verdana"/>
              </a:rPr>
              <a:t>m</a:t>
            </a:r>
            <a:r>
              <a:rPr sz="1300" spc="40" dirty="0">
                <a:latin typeface="Verdana"/>
                <a:cs typeface="Verdana"/>
              </a:rPr>
              <a:t>o  </a:t>
            </a:r>
            <a:r>
              <a:rPr sz="1300" spc="10" dirty="0">
                <a:latin typeface="Verdana"/>
                <a:cs typeface="Verdana"/>
              </a:rPr>
              <a:t>composto </a:t>
            </a:r>
            <a:r>
              <a:rPr sz="1300" spc="85" dirty="0">
                <a:latin typeface="Verdana"/>
                <a:cs typeface="Verdana"/>
              </a:rPr>
              <a:t>da </a:t>
            </a:r>
            <a:r>
              <a:rPr sz="1300" spc="-20" dirty="0" err="1">
                <a:latin typeface="Verdana"/>
                <a:cs typeface="Verdana"/>
              </a:rPr>
              <a:t>rappresentanti</a:t>
            </a:r>
            <a:r>
              <a:rPr sz="1300" spc="-20" dirty="0">
                <a:latin typeface="Verdana"/>
                <a:cs typeface="Verdana"/>
              </a:rPr>
              <a:t> </a:t>
            </a:r>
            <a:r>
              <a:rPr lang="it-IT" sz="1300" spc="-10" dirty="0" smtClean="0">
                <a:latin typeface="Verdana"/>
                <a:cs typeface="Verdana"/>
              </a:rPr>
              <a:t>del MIMIT, </a:t>
            </a:r>
            <a:r>
              <a:rPr sz="1300" spc="-10" dirty="0" smtClean="0">
                <a:latin typeface="Verdana"/>
                <a:cs typeface="Verdana"/>
              </a:rPr>
              <a:t> </a:t>
            </a:r>
            <a:r>
              <a:rPr sz="1300" spc="-40" dirty="0">
                <a:latin typeface="Verdana"/>
                <a:cs typeface="Verdana"/>
              </a:rPr>
              <a:t>Prefettura, </a:t>
            </a:r>
            <a:r>
              <a:rPr lang="it-IT" sz="1300" spc="-40" dirty="0" smtClean="0">
                <a:latin typeface="Verdana"/>
                <a:cs typeface="Verdana"/>
              </a:rPr>
              <a:t>Forze di Polizia, Istituzioni, </a:t>
            </a:r>
            <a:r>
              <a:rPr sz="1300" spc="-25" dirty="0" err="1" smtClean="0">
                <a:latin typeface="Verdana"/>
                <a:cs typeface="Verdana"/>
              </a:rPr>
              <a:t>associazioni</a:t>
            </a:r>
            <a:r>
              <a:rPr sz="1300" spc="-25" dirty="0" smtClean="0">
                <a:latin typeface="Verdana"/>
                <a:cs typeface="Verdana"/>
              </a:rPr>
              <a:t> </a:t>
            </a:r>
            <a:r>
              <a:rPr sz="1300" spc="-405" dirty="0" smtClean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di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20" dirty="0">
                <a:latin typeface="Verdana"/>
                <a:cs typeface="Verdana"/>
              </a:rPr>
              <a:t>categoria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65" dirty="0">
                <a:latin typeface="Verdana"/>
                <a:cs typeface="Verdana"/>
              </a:rPr>
              <a:t>e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10" dirty="0" err="1" smtClean="0">
                <a:latin typeface="Verdana"/>
                <a:cs typeface="Verdana"/>
              </a:rPr>
              <a:t>dei</a:t>
            </a:r>
            <a:r>
              <a:rPr sz="1300" spc="-85" dirty="0" smtClean="0">
                <a:latin typeface="Verdana"/>
                <a:cs typeface="Verdana"/>
              </a:rPr>
              <a:t> </a:t>
            </a:r>
            <a:r>
              <a:rPr sz="1300" spc="-30" dirty="0">
                <a:latin typeface="Verdana"/>
                <a:cs typeface="Verdana"/>
              </a:rPr>
              <a:t>consumatori.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Verdana"/>
              <a:cs typeface="Verdana"/>
            </a:endParaRPr>
          </a:p>
          <a:p>
            <a:pPr marL="187960">
              <a:lnSpc>
                <a:spcPct val="100000"/>
              </a:lnSpc>
            </a:pPr>
            <a:r>
              <a:rPr sz="1300" spc="-170" dirty="0">
                <a:latin typeface="Verdana"/>
                <a:cs typeface="Verdana"/>
              </a:rPr>
              <a:t>S</a:t>
            </a:r>
            <a:r>
              <a:rPr sz="1300" spc="-150" dirty="0">
                <a:latin typeface="Verdana"/>
                <a:cs typeface="Verdana"/>
              </a:rPr>
              <a:t>v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14" dirty="0">
                <a:latin typeface="Verdana"/>
                <a:cs typeface="Verdana"/>
              </a:rPr>
              <a:t>l</a:t>
            </a:r>
            <a:r>
              <a:rPr sz="1300" spc="60" dirty="0">
                <a:latin typeface="Verdana"/>
                <a:cs typeface="Verdana"/>
              </a:rPr>
              <a:t>g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b="1" spc="-140" dirty="0">
                <a:latin typeface="Verdana"/>
                <a:cs typeface="Verdana"/>
              </a:rPr>
              <a:t>a</a:t>
            </a:r>
            <a:r>
              <a:rPr sz="1300" b="1" spc="-90" dirty="0">
                <a:latin typeface="Verdana"/>
                <a:cs typeface="Verdana"/>
              </a:rPr>
              <a:t>t</a:t>
            </a:r>
            <a:r>
              <a:rPr sz="1300" b="1" spc="-215" dirty="0">
                <a:latin typeface="Verdana"/>
                <a:cs typeface="Verdana"/>
              </a:rPr>
              <a:t>t</a:t>
            </a:r>
            <a:r>
              <a:rPr sz="1300" b="1" spc="-135" dirty="0">
                <a:latin typeface="Verdana"/>
                <a:cs typeface="Verdana"/>
              </a:rPr>
              <a:t>iv</a:t>
            </a:r>
            <a:r>
              <a:rPr sz="1300" b="1" spc="-155" dirty="0">
                <a:latin typeface="Verdana"/>
                <a:cs typeface="Verdana"/>
              </a:rPr>
              <a:t>i</a:t>
            </a:r>
            <a:r>
              <a:rPr sz="1300" b="1" spc="-204" dirty="0">
                <a:latin typeface="Verdana"/>
                <a:cs typeface="Verdana"/>
              </a:rPr>
              <a:t>t</a:t>
            </a:r>
            <a:r>
              <a:rPr sz="1300" b="1" spc="-15" dirty="0">
                <a:latin typeface="Verdana"/>
                <a:cs typeface="Verdana"/>
              </a:rPr>
              <a:t>à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spc="-15" dirty="0">
                <a:latin typeface="Verdana"/>
                <a:cs typeface="Verdana"/>
              </a:rPr>
              <a:t>di</a:t>
            </a:r>
            <a:r>
              <a:rPr sz="1300" spc="-250" dirty="0">
                <a:latin typeface="Verdana"/>
                <a:cs typeface="Verdana"/>
              </a:rPr>
              <a:t>: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 dirty="0">
              <a:latin typeface="Verdana"/>
              <a:cs typeface="Verdana"/>
            </a:endParaRPr>
          </a:p>
          <a:p>
            <a:pPr marL="530860" marR="536575" indent="-343535">
              <a:lnSpc>
                <a:spcPct val="101400"/>
              </a:lnSpc>
              <a:buAutoNum type="arabicPeriod"/>
              <a:tabLst>
                <a:tab pos="530860" algn="l"/>
                <a:tab pos="531495" algn="l"/>
              </a:tabLst>
            </a:pPr>
            <a:r>
              <a:rPr sz="1300" spc="-125" dirty="0">
                <a:latin typeface="Verdana"/>
                <a:cs typeface="Verdana"/>
              </a:rPr>
              <a:t>Inf</a:t>
            </a:r>
            <a:r>
              <a:rPr sz="1300" spc="-70" dirty="0">
                <a:latin typeface="Verdana"/>
                <a:cs typeface="Verdana"/>
              </a:rPr>
              <a:t>o</a:t>
            </a:r>
            <a:r>
              <a:rPr sz="1300" spc="-50" dirty="0">
                <a:latin typeface="Verdana"/>
                <a:cs typeface="Verdana"/>
              </a:rPr>
              <a:t>r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145" dirty="0">
                <a:latin typeface="Verdana"/>
                <a:cs typeface="Verdana"/>
              </a:rPr>
              <a:t>z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30" dirty="0">
                <a:latin typeface="Verdana"/>
                <a:cs typeface="Verdana"/>
              </a:rPr>
              <a:t>on</a:t>
            </a:r>
            <a:r>
              <a:rPr sz="1300" spc="3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60" dirty="0">
                <a:latin typeface="Verdana"/>
                <a:cs typeface="Verdana"/>
              </a:rPr>
              <a:t>v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65" dirty="0">
                <a:latin typeface="Verdana"/>
                <a:cs typeface="Verdana"/>
              </a:rPr>
              <a:t>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b="1" spc="-100" dirty="0">
                <a:latin typeface="Verdana"/>
                <a:cs typeface="Verdana"/>
              </a:rPr>
              <a:t>i</a:t>
            </a:r>
            <a:r>
              <a:rPr sz="1300" b="1" spc="-210" dirty="0">
                <a:latin typeface="Verdana"/>
                <a:cs typeface="Verdana"/>
              </a:rPr>
              <a:t>n</a:t>
            </a:r>
            <a:r>
              <a:rPr sz="1300" b="1" spc="70" dirty="0">
                <a:latin typeface="Verdana"/>
                <a:cs typeface="Verdana"/>
              </a:rPr>
              <a:t>c</a:t>
            </a:r>
            <a:r>
              <a:rPr sz="1300" b="1" spc="-65" dirty="0">
                <a:latin typeface="Verdana"/>
                <a:cs typeface="Verdana"/>
              </a:rPr>
              <a:t>o</a:t>
            </a:r>
            <a:r>
              <a:rPr sz="1300" b="1" spc="-165" dirty="0">
                <a:latin typeface="Verdana"/>
                <a:cs typeface="Verdana"/>
              </a:rPr>
              <a:t>n</a:t>
            </a:r>
            <a:r>
              <a:rPr sz="1300" b="1" spc="-215" dirty="0">
                <a:latin typeface="Verdana"/>
                <a:cs typeface="Verdana"/>
              </a:rPr>
              <a:t>t</a:t>
            </a:r>
            <a:r>
              <a:rPr sz="1300" b="1" spc="-200" dirty="0">
                <a:latin typeface="Verdana"/>
                <a:cs typeface="Verdana"/>
              </a:rPr>
              <a:t>ri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b="1" spc="-25" dirty="0">
                <a:latin typeface="Verdana"/>
                <a:cs typeface="Verdana"/>
              </a:rPr>
              <a:t>e  </a:t>
            </a:r>
            <a:r>
              <a:rPr sz="1300" b="1" spc="-145" dirty="0" err="1" smtClean="0">
                <a:latin typeface="Verdana"/>
                <a:cs typeface="Verdana"/>
              </a:rPr>
              <a:t>seminari</a:t>
            </a:r>
            <a:r>
              <a:rPr lang="it-IT" sz="1300" b="1" spc="-145" dirty="0" smtClean="0">
                <a:latin typeface="Verdana"/>
                <a:cs typeface="Verdana"/>
              </a:rPr>
              <a:t> </a:t>
            </a:r>
            <a:r>
              <a:rPr lang="it-IT" sz="1300" spc="-145" dirty="0" smtClean="0">
                <a:latin typeface="Verdana"/>
                <a:cs typeface="Verdana"/>
              </a:rPr>
              <a:t>rivolti alle imprese</a:t>
            </a:r>
          </a:p>
          <a:p>
            <a:pPr marL="530860" marR="536575" indent="-343535">
              <a:lnSpc>
                <a:spcPct val="101400"/>
              </a:lnSpc>
              <a:buAutoNum type="arabicPeriod"/>
              <a:tabLst>
                <a:tab pos="530860" algn="l"/>
                <a:tab pos="531495" algn="l"/>
              </a:tabLst>
            </a:pPr>
            <a:endParaRPr lang="it-IT" sz="1000" spc="-145" dirty="0">
              <a:latin typeface="Verdana"/>
              <a:cs typeface="Verdana"/>
            </a:endParaRPr>
          </a:p>
          <a:p>
            <a:pPr marL="530860" marR="536575" indent="-343535">
              <a:lnSpc>
                <a:spcPct val="101400"/>
              </a:lnSpc>
              <a:buAutoNum type="arabicPeriod"/>
              <a:tabLst>
                <a:tab pos="530860" algn="l"/>
                <a:tab pos="531495" algn="l"/>
              </a:tabLst>
            </a:pPr>
            <a:r>
              <a:rPr lang="it-IT" sz="1300" spc="-145" dirty="0" smtClean="0">
                <a:latin typeface="Verdana"/>
                <a:cs typeface="Verdana"/>
              </a:rPr>
              <a:t>Sensibilizzazione diretta ai consumatori su anticontraffazione e acquisto consapevole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Verdana"/>
              <a:buAutoNum type="arabicPeriod"/>
            </a:pPr>
            <a:endParaRPr sz="1000" dirty="0">
              <a:latin typeface="Verdana"/>
              <a:cs typeface="Verdana"/>
            </a:endParaRPr>
          </a:p>
          <a:p>
            <a:pPr marL="530860" marR="5080" indent="-343535">
              <a:lnSpc>
                <a:spcPct val="100000"/>
              </a:lnSpc>
              <a:buAutoNum type="arabicPeriod"/>
              <a:tabLst>
                <a:tab pos="530860" algn="l"/>
                <a:tab pos="531495" algn="l"/>
              </a:tabLst>
            </a:pPr>
            <a:r>
              <a:rPr sz="1300" spc="-75" dirty="0" err="1">
                <a:latin typeface="Verdana"/>
                <a:cs typeface="Verdana"/>
              </a:rPr>
              <a:t>Se</a:t>
            </a:r>
            <a:r>
              <a:rPr sz="1300" spc="-80" dirty="0" err="1">
                <a:latin typeface="Verdana"/>
                <a:cs typeface="Verdana"/>
              </a:rPr>
              <a:t>n</a:t>
            </a:r>
            <a:r>
              <a:rPr sz="1300" spc="-200" dirty="0" err="1">
                <a:latin typeface="Verdana"/>
                <a:cs typeface="Verdana"/>
              </a:rPr>
              <a:t>s</a:t>
            </a:r>
            <a:r>
              <a:rPr sz="1300" spc="-114" dirty="0" err="1">
                <a:latin typeface="Verdana"/>
                <a:cs typeface="Verdana"/>
              </a:rPr>
              <a:t>i</a:t>
            </a:r>
            <a:r>
              <a:rPr sz="1300" spc="75" dirty="0" err="1">
                <a:latin typeface="Verdana"/>
                <a:cs typeface="Verdana"/>
              </a:rPr>
              <a:t>b</a:t>
            </a:r>
            <a:r>
              <a:rPr sz="1300" spc="-114" dirty="0" err="1">
                <a:latin typeface="Verdana"/>
                <a:cs typeface="Verdana"/>
              </a:rPr>
              <a:t>ili</a:t>
            </a:r>
            <a:r>
              <a:rPr sz="1300" spc="-140" dirty="0" err="1">
                <a:latin typeface="Verdana"/>
                <a:cs typeface="Verdana"/>
              </a:rPr>
              <a:t>zz</a:t>
            </a:r>
            <a:r>
              <a:rPr sz="1300" spc="120" dirty="0" err="1">
                <a:latin typeface="Verdana"/>
                <a:cs typeface="Verdana"/>
              </a:rPr>
              <a:t>a</a:t>
            </a:r>
            <a:r>
              <a:rPr sz="1300" spc="-140" dirty="0" err="1">
                <a:latin typeface="Verdana"/>
                <a:cs typeface="Verdana"/>
              </a:rPr>
              <a:t>z</a:t>
            </a:r>
            <a:r>
              <a:rPr sz="1300" spc="-114" dirty="0" err="1">
                <a:latin typeface="Verdana"/>
                <a:cs typeface="Verdana"/>
              </a:rPr>
              <a:t>i</a:t>
            </a:r>
            <a:r>
              <a:rPr sz="1300" spc="60" dirty="0" err="1">
                <a:latin typeface="Verdana"/>
                <a:cs typeface="Verdana"/>
              </a:rPr>
              <a:t>o</a:t>
            </a:r>
            <a:r>
              <a:rPr sz="1300" spc="-40" dirty="0" err="1">
                <a:latin typeface="Verdana"/>
                <a:cs typeface="Verdana"/>
              </a:rPr>
              <a:t>n</a:t>
            </a:r>
            <a:r>
              <a:rPr sz="1300" spc="75" dirty="0" err="1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lang="it-IT" sz="1300" spc="-105" dirty="0" smtClean="0">
                <a:latin typeface="Verdana"/>
                <a:cs typeface="Verdana"/>
              </a:rPr>
              <a:t>ai consumatori più giovani </a:t>
            </a:r>
            <a:r>
              <a:rPr sz="1300" spc="70" dirty="0" err="1" smtClean="0">
                <a:latin typeface="Verdana"/>
                <a:cs typeface="Verdana"/>
              </a:rPr>
              <a:t>p</a:t>
            </a:r>
            <a:r>
              <a:rPr sz="1300" spc="-35" dirty="0" err="1" smtClean="0">
                <a:latin typeface="Verdana"/>
                <a:cs typeface="Verdana"/>
              </a:rPr>
              <a:t>a</a:t>
            </a:r>
            <a:r>
              <a:rPr sz="1300" spc="-30" dirty="0" err="1" smtClean="0">
                <a:latin typeface="Verdana"/>
                <a:cs typeface="Verdana"/>
              </a:rPr>
              <a:t>r</a:t>
            </a:r>
            <a:r>
              <a:rPr sz="1300" spc="-80" dirty="0" err="1" smtClean="0">
                <a:latin typeface="Verdana"/>
                <a:cs typeface="Verdana"/>
              </a:rPr>
              <a:t>t</a:t>
            </a:r>
            <a:r>
              <a:rPr sz="1300" spc="75" dirty="0" err="1" smtClean="0">
                <a:latin typeface="Verdana"/>
                <a:cs typeface="Verdana"/>
              </a:rPr>
              <a:t>e</a:t>
            </a:r>
            <a:r>
              <a:rPr sz="1300" spc="-40" dirty="0" err="1" smtClean="0">
                <a:latin typeface="Verdana"/>
                <a:cs typeface="Verdana"/>
              </a:rPr>
              <a:t>n</a:t>
            </a:r>
            <a:r>
              <a:rPr sz="1300" spc="85" dirty="0" err="1" smtClean="0">
                <a:latin typeface="Verdana"/>
                <a:cs typeface="Verdana"/>
              </a:rPr>
              <a:t>d</a:t>
            </a:r>
            <a:r>
              <a:rPr sz="1300" spc="65" dirty="0" err="1" smtClean="0">
                <a:latin typeface="Verdana"/>
                <a:cs typeface="Verdana"/>
              </a:rPr>
              <a:t>o</a:t>
            </a:r>
            <a:r>
              <a:rPr sz="1300" spc="-110" dirty="0" smtClean="0">
                <a:latin typeface="Verdana"/>
                <a:cs typeface="Verdana"/>
              </a:rPr>
              <a:t> 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10" dirty="0">
                <a:latin typeface="Verdana"/>
                <a:cs typeface="Verdana"/>
              </a:rPr>
              <a:t>al </a:t>
            </a:r>
            <a:r>
              <a:rPr sz="1300" dirty="0" err="1" smtClean="0">
                <a:latin typeface="Verdana"/>
                <a:cs typeface="Verdana"/>
              </a:rPr>
              <a:t>mo</a:t>
            </a:r>
            <a:r>
              <a:rPr sz="1300" spc="-40" dirty="0" err="1" smtClean="0">
                <a:latin typeface="Verdana"/>
                <a:cs typeface="Verdana"/>
              </a:rPr>
              <a:t>n</a:t>
            </a:r>
            <a:r>
              <a:rPr sz="1300" spc="85" dirty="0" err="1" smtClean="0">
                <a:latin typeface="Verdana"/>
                <a:cs typeface="Verdana"/>
              </a:rPr>
              <a:t>d</a:t>
            </a:r>
            <a:r>
              <a:rPr sz="1300" spc="65" dirty="0" err="1" smtClean="0">
                <a:latin typeface="Verdana"/>
                <a:cs typeface="Verdana"/>
              </a:rPr>
              <a:t>o</a:t>
            </a:r>
            <a:r>
              <a:rPr sz="1300" spc="-110" dirty="0" smtClean="0">
                <a:latin typeface="Verdana"/>
                <a:cs typeface="Verdana"/>
              </a:rPr>
              <a:t> 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14" dirty="0">
                <a:latin typeface="Verdana"/>
                <a:cs typeface="Verdana"/>
              </a:rPr>
              <a:t>ll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165" dirty="0">
                <a:latin typeface="Verdana"/>
                <a:cs typeface="Verdana"/>
              </a:rPr>
              <a:t>c</a:t>
            </a:r>
            <a:r>
              <a:rPr sz="1300" spc="10" dirty="0">
                <a:latin typeface="Verdana"/>
                <a:cs typeface="Verdana"/>
              </a:rPr>
              <a:t>uo</a:t>
            </a:r>
            <a:r>
              <a:rPr sz="1300" spc="-114" dirty="0">
                <a:latin typeface="Verdana"/>
                <a:cs typeface="Verdana"/>
              </a:rPr>
              <a:t>l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5" dirty="0">
                <a:latin typeface="Verdana"/>
                <a:cs typeface="Verdana"/>
              </a:rPr>
              <a:t>v</a:t>
            </a:r>
            <a:r>
              <a:rPr sz="1300" spc="10" dirty="0">
                <a:latin typeface="Verdana"/>
                <a:cs typeface="Verdana"/>
              </a:rPr>
              <a:t>e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65" dirty="0">
                <a:latin typeface="Verdana"/>
                <a:cs typeface="Verdana"/>
              </a:rPr>
              <a:t>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70" dirty="0">
                <a:latin typeface="Verdana"/>
                <a:cs typeface="Verdana"/>
              </a:rPr>
              <a:t>p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60" dirty="0">
                <a:latin typeface="Verdana"/>
                <a:cs typeface="Verdana"/>
              </a:rPr>
              <a:t>og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25" dirty="0">
                <a:latin typeface="Verdana"/>
                <a:cs typeface="Verdana"/>
              </a:rPr>
              <a:t>i  </a:t>
            </a:r>
            <a:r>
              <a:rPr sz="1300" spc="114" dirty="0">
                <a:latin typeface="Verdana"/>
                <a:cs typeface="Verdana"/>
              </a:rPr>
              <a:t>a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114" dirty="0">
                <a:latin typeface="Verdana"/>
                <a:cs typeface="Verdana"/>
              </a:rPr>
              <a:t>a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165" dirty="0">
                <a:latin typeface="Verdana"/>
                <a:cs typeface="Verdana"/>
              </a:rPr>
              <a:t>c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-305" dirty="0" smtClean="0">
                <a:latin typeface="Verdana"/>
                <a:cs typeface="Verdana"/>
              </a:rPr>
              <a:t>«</a:t>
            </a:r>
            <a:r>
              <a:rPr lang="it-IT" sz="1300" b="1" spc="-114" dirty="0" err="1" smtClean="0">
                <a:latin typeface="Verdana"/>
                <a:cs typeface="Verdana"/>
              </a:rPr>
              <a:t>sC</a:t>
            </a:r>
            <a:r>
              <a:rPr sz="1300" b="1" spc="-15" dirty="0" err="1" smtClean="0">
                <a:latin typeface="Verdana"/>
                <a:cs typeface="Verdana"/>
              </a:rPr>
              <a:t>a</a:t>
            </a:r>
            <a:r>
              <a:rPr sz="1300" b="1" spc="70" dirty="0" err="1" smtClean="0">
                <a:latin typeface="Verdana"/>
                <a:cs typeface="Verdana"/>
              </a:rPr>
              <a:t>cc</a:t>
            </a:r>
            <a:r>
              <a:rPr sz="1300" b="1" spc="-145" dirty="0" err="1" smtClean="0">
                <a:latin typeface="Verdana"/>
                <a:cs typeface="Verdana"/>
              </a:rPr>
              <a:t>i</a:t>
            </a:r>
            <a:r>
              <a:rPr sz="1300" b="1" spc="-15" dirty="0" err="1" smtClean="0">
                <a:latin typeface="Verdana"/>
                <a:cs typeface="Verdana"/>
              </a:rPr>
              <a:t>a</a:t>
            </a:r>
            <a:r>
              <a:rPr sz="1300" b="1" spc="-90" dirty="0" smtClean="0">
                <a:latin typeface="Verdana"/>
                <a:cs typeface="Verdana"/>
              </a:rPr>
              <a:t> </a:t>
            </a:r>
            <a:r>
              <a:rPr sz="1300" b="1" spc="-145" dirty="0">
                <a:latin typeface="Verdana"/>
                <a:cs typeface="Verdana"/>
              </a:rPr>
              <a:t>il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b="1" spc="-240" dirty="0">
                <a:latin typeface="Verdana"/>
                <a:cs typeface="Verdana"/>
              </a:rPr>
              <a:t>F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145" dirty="0">
                <a:latin typeface="Verdana"/>
                <a:cs typeface="Verdana"/>
              </a:rPr>
              <a:t>l</a:t>
            </a:r>
            <a:r>
              <a:rPr sz="1300" b="1" spc="-135" dirty="0">
                <a:latin typeface="Verdana"/>
                <a:cs typeface="Verdana"/>
              </a:rPr>
              <a:t>s</a:t>
            </a:r>
            <a:r>
              <a:rPr sz="1300" b="1" spc="-150" dirty="0">
                <a:latin typeface="Verdana"/>
                <a:cs typeface="Verdana"/>
              </a:rPr>
              <a:t>o</a:t>
            </a:r>
            <a:r>
              <a:rPr sz="1300" spc="-310" dirty="0">
                <a:latin typeface="Verdana"/>
                <a:cs typeface="Verdana"/>
              </a:rPr>
              <a:t>»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lang="it-IT" sz="1300" spc="-100" dirty="0" smtClean="0">
                <a:latin typeface="Verdana"/>
                <a:cs typeface="Verdana"/>
              </a:rPr>
              <a:t>per le primarie </a:t>
            </a:r>
            <a:r>
              <a:rPr sz="1300" spc="75" dirty="0" smtClean="0">
                <a:latin typeface="Verdana"/>
                <a:cs typeface="Verdana"/>
              </a:rPr>
              <a:t>e</a:t>
            </a:r>
            <a:r>
              <a:rPr sz="1300" spc="-105" dirty="0" smtClean="0">
                <a:latin typeface="Verdana"/>
                <a:cs typeface="Verdana"/>
              </a:rPr>
              <a:t> </a:t>
            </a:r>
            <a:r>
              <a:rPr sz="1300" spc="65" dirty="0" err="1" smtClean="0">
                <a:latin typeface="Verdana"/>
                <a:cs typeface="Verdana"/>
              </a:rPr>
              <a:t>campagne</a:t>
            </a:r>
            <a:r>
              <a:rPr sz="1300" spc="-105" dirty="0" smtClean="0">
                <a:latin typeface="Verdana"/>
                <a:cs typeface="Verdana"/>
              </a:rPr>
              <a:t> </a:t>
            </a:r>
            <a:r>
              <a:rPr sz="1300" spc="-10" dirty="0" smtClean="0">
                <a:latin typeface="Verdana"/>
                <a:cs typeface="Verdana"/>
              </a:rPr>
              <a:t>di</a:t>
            </a:r>
            <a:r>
              <a:rPr sz="1300" spc="-110" dirty="0" smtClean="0">
                <a:latin typeface="Verdana"/>
                <a:cs typeface="Verdana"/>
              </a:rPr>
              <a:t> </a:t>
            </a:r>
            <a:r>
              <a:rPr sz="1300" spc="-145" dirty="0">
                <a:latin typeface="Verdana"/>
                <a:cs typeface="Verdana"/>
              </a:rPr>
              <a:t>«</a:t>
            </a:r>
            <a:r>
              <a:rPr sz="1300" b="1" spc="-145" dirty="0">
                <a:latin typeface="Verdana"/>
                <a:cs typeface="Verdana"/>
              </a:rPr>
              <a:t>sensibilizzazione </a:t>
            </a:r>
            <a:r>
              <a:rPr sz="1300" b="1" spc="-459" dirty="0">
                <a:latin typeface="Verdana"/>
                <a:cs typeface="Verdana"/>
              </a:rPr>
              <a:t> </a:t>
            </a:r>
            <a:r>
              <a:rPr sz="1300" b="1" spc="-195" dirty="0">
                <a:latin typeface="Verdana"/>
                <a:cs typeface="Verdana"/>
              </a:rPr>
              <a:t>su</a:t>
            </a:r>
            <a:r>
              <a:rPr sz="1300" b="1" spc="-145" dirty="0">
                <a:latin typeface="Verdana"/>
                <a:cs typeface="Verdana"/>
              </a:rPr>
              <a:t>ll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95" dirty="0">
                <a:latin typeface="Verdana"/>
                <a:cs typeface="Verdana"/>
              </a:rPr>
              <a:t> </a:t>
            </a:r>
            <a:r>
              <a:rPr sz="1300" b="1" spc="70" dirty="0" err="1">
                <a:latin typeface="Verdana"/>
                <a:cs typeface="Verdana"/>
              </a:rPr>
              <a:t>c</a:t>
            </a:r>
            <a:r>
              <a:rPr sz="1300" b="1" spc="-65" dirty="0" err="1">
                <a:latin typeface="Verdana"/>
                <a:cs typeface="Verdana"/>
              </a:rPr>
              <a:t>o</a:t>
            </a:r>
            <a:r>
              <a:rPr sz="1300" b="1" spc="-165" dirty="0" err="1">
                <a:latin typeface="Verdana"/>
                <a:cs typeface="Verdana"/>
              </a:rPr>
              <a:t>n</a:t>
            </a:r>
            <a:r>
              <a:rPr sz="1300" b="1" spc="-215" dirty="0" err="1">
                <a:latin typeface="Verdana"/>
                <a:cs typeface="Verdana"/>
              </a:rPr>
              <a:t>t</a:t>
            </a:r>
            <a:r>
              <a:rPr sz="1300" b="1" spc="-250" dirty="0" err="1">
                <a:latin typeface="Verdana"/>
                <a:cs typeface="Verdana"/>
              </a:rPr>
              <a:t>r</a:t>
            </a:r>
            <a:r>
              <a:rPr sz="1300" b="1" spc="-15" dirty="0" err="1">
                <a:latin typeface="Verdana"/>
                <a:cs typeface="Verdana"/>
              </a:rPr>
              <a:t>a</a:t>
            </a:r>
            <a:r>
              <a:rPr sz="1300" b="1" spc="-204" dirty="0" err="1">
                <a:latin typeface="Verdana"/>
                <a:cs typeface="Verdana"/>
              </a:rPr>
              <a:t>ff</a:t>
            </a:r>
            <a:r>
              <a:rPr sz="1300" b="1" spc="-15" dirty="0" err="1">
                <a:latin typeface="Verdana"/>
                <a:cs typeface="Verdana"/>
              </a:rPr>
              <a:t>a</a:t>
            </a:r>
            <a:r>
              <a:rPr sz="1300" b="1" spc="-190" dirty="0" err="1">
                <a:latin typeface="Verdana"/>
                <a:cs typeface="Verdana"/>
              </a:rPr>
              <a:t>z</a:t>
            </a:r>
            <a:r>
              <a:rPr sz="1300" b="1" spc="-145" dirty="0" err="1">
                <a:latin typeface="Verdana"/>
                <a:cs typeface="Verdana"/>
              </a:rPr>
              <a:t>i</a:t>
            </a:r>
            <a:r>
              <a:rPr sz="1300" b="1" spc="-65" dirty="0" err="1">
                <a:latin typeface="Verdana"/>
                <a:cs typeface="Verdana"/>
              </a:rPr>
              <a:t>o</a:t>
            </a:r>
            <a:r>
              <a:rPr sz="1300" b="1" spc="-165" dirty="0" err="1">
                <a:latin typeface="Verdana"/>
                <a:cs typeface="Verdana"/>
              </a:rPr>
              <a:t>n</a:t>
            </a:r>
            <a:r>
              <a:rPr sz="1300" b="1" spc="-35" dirty="0" err="1">
                <a:latin typeface="Verdana"/>
                <a:cs typeface="Verdana"/>
              </a:rPr>
              <a:t>e</a:t>
            </a:r>
            <a:r>
              <a:rPr sz="1300" spc="-310" dirty="0" smtClean="0">
                <a:latin typeface="Verdana"/>
                <a:cs typeface="Verdana"/>
              </a:rPr>
              <a:t>»</a:t>
            </a:r>
            <a:r>
              <a:rPr lang="it-IT" sz="1300" spc="-310" dirty="0" smtClean="0">
                <a:latin typeface="Verdana"/>
                <a:cs typeface="Verdana"/>
              </a:rPr>
              <a:t> </a:t>
            </a:r>
            <a:r>
              <a:rPr lang="it-IT" sz="1300" spc="-100" dirty="0">
                <a:latin typeface="Verdana"/>
                <a:cs typeface="Verdana"/>
              </a:rPr>
              <a:t>per </a:t>
            </a:r>
            <a:r>
              <a:rPr lang="it-IT" sz="1300" spc="-100" dirty="0" smtClean="0">
                <a:latin typeface="Verdana"/>
                <a:cs typeface="Verdana"/>
              </a:rPr>
              <a:t>gli Istituti superiori 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911366"/>
            <a:ext cx="3960558" cy="232410"/>
          </a:xfrm>
          <a:custGeom>
            <a:avLst/>
            <a:gdLst/>
            <a:ahLst/>
            <a:cxnLst/>
            <a:rect l="l" t="t" r="r" b="b"/>
            <a:pathLst>
              <a:path w="3215005" h="232410">
                <a:moveTo>
                  <a:pt x="0" y="232130"/>
                </a:moveTo>
                <a:lnTo>
                  <a:pt x="0" y="0"/>
                </a:lnTo>
                <a:lnTo>
                  <a:pt x="3214545" y="0"/>
                </a:lnTo>
                <a:lnTo>
                  <a:pt x="3214545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481" y="4935220"/>
            <a:ext cx="31019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promozione@fi.camcom.it</a:t>
            </a:r>
            <a:r>
              <a:rPr sz="1000" spc="4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120" dirty="0">
                <a:solidFill>
                  <a:srgbClr val="FFFFFF"/>
                </a:solidFill>
                <a:latin typeface="Verdana"/>
                <a:cs typeface="Verdana"/>
              </a:rPr>
              <a:t>Tel.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055/2392137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4776" y="0"/>
            <a:ext cx="4709223" cy="5143500"/>
          </a:xfrm>
          <a:prstGeom prst="rect">
            <a:avLst/>
          </a:prstGeom>
        </p:spPr>
      </p:pic>
      <p:sp>
        <p:nvSpPr>
          <p:cNvPr id="8" name="object 5"/>
          <p:cNvSpPr/>
          <p:nvPr/>
        </p:nvSpPr>
        <p:spPr>
          <a:xfrm>
            <a:off x="0" y="4911366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 txBox="1"/>
          <p:nvPr/>
        </p:nvSpPr>
        <p:spPr>
          <a:xfrm>
            <a:off x="78739" y="4935220"/>
            <a:ext cx="411226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anticontraffazione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.137</a:t>
            </a:r>
            <a:endParaRPr sz="1000" b="1" dirty="0">
              <a:latin typeface="Verdana"/>
              <a:cs typeface="Verdana"/>
            </a:endParaRPr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0" y="127171"/>
            <a:ext cx="102524" cy="62581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1950" b="1" kern="0" spc="3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  <a:p>
            <a:pPr marL="12700">
              <a:spcBef>
                <a:spcPts val="100"/>
              </a:spcBef>
            </a:pPr>
            <a:r>
              <a:rPr lang="it-IT" sz="1950" b="1" kern="0" spc="300" dirty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74358" y="126895"/>
            <a:ext cx="3886200" cy="62837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b="1" dirty="0" smtClean="0"/>
              <a:t>COMITATO LOTTA </a:t>
            </a:r>
            <a:br>
              <a:rPr lang="it-IT" b="1" dirty="0" smtClean="0"/>
            </a:br>
            <a:r>
              <a:rPr lang="it-IT" b="1" dirty="0" smtClean="0"/>
              <a:t>ALLA CONTRAFFAZIONE</a:t>
            </a:r>
            <a:endParaRPr b="1" spc="300" dirty="0"/>
          </a:p>
        </p:txBody>
      </p:sp>
      <p:pic>
        <p:nvPicPr>
          <p:cNvPr id="10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object 3"/>
          <p:cNvSpPr txBox="1"/>
          <p:nvPr/>
        </p:nvSpPr>
        <p:spPr>
          <a:xfrm>
            <a:off x="3048000" y="393976"/>
            <a:ext cx="569150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2800" spc="-550" dirty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sz="2800" spc="-21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sz="2800" b="1" spc="-229" dirty="0" err="1" smtClean="0">
                <a:solidFill>
                  <a:srgbClr val="002060"/>
                </a:solidFill>
                <a:latin typeface="Verdana"/>
                <a:cs typeface="Verdana"/>
              </a:rPr>
              <a:t>s</a:t>
            </a:r>
            <a:r>
              <a:rPr sz="2800" b="1" spc="-275" dirty="0" err="1" smtClean="0">
                <a:solidFill>
                  <a:srgbClr val="002060"/>
                </a:solidFill>
                <a:latin typeface="Verdana"/>
                <a:cs typeface="Verdana"/>
              </a:rPr>
              <a:t>e</a:t>
            </a:r>
            <a:r>
              <a:rPr sz="2800" b="1" spc="-500" dirty="0" err="1" smtClean="0">
                <a:solidFill>
                  <a:srgbClr val="002060"/>
                </a:solidFill>
                <a:latin typeface="Verdana"/>
                <a:cs typeface="Verdana"/>
              </a:rPr>
              <a:t>r</a:t>
            </a:r>
            <a:r>
              <a:rPr sz="2800" b="1" spc="-265" dirty="0" err="1" smtClean="0">
                <a:solidFill>
                  <a:srgbClr val="002060"/>
                </a:solidFill>
                <a:latin typeface="Verdana"/>
                <a:cs typeface="Verdana"/>
              </a:rPr>
              <a:t>v</a:t>
            </a:r>
            <a:r>
              <a:rPr sz="2800" b="1" spc="-290" dirty="0" err="1" smtClean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sz="2800" b="1" spc="-385" dirty="0" err="1" smtClean="0">
                <a:solidFill>
                  <a:srgbClr val="002060"/>
                </a:solidFill>
                <a:latin typeface="Verdana"/>
                <a:cs typeface="Verdana"/>
              </a:rPr>
              <a:t>z</a:t>
            </a:r>
            <a:r>
              <a:rPr sz="2800" b="1" spc="-290" dirty="0" err="1" smtClean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lang="it-IT" sz="2800" b="1" spc="-290" dirty="0" smtClean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it-IT" sz="2800" spc="-290" dirty="0" smtClean="0">
                <a:solidFill>
                  <a:srgbClr val="002060"/>
                </a:solidFill>
                <a:latin typeface="Verdana"/>
                <a:cs typeface="Verdana"/>
              </a:rPr>
              <a:t>del Centro </a:t>
            </a:r>
            <a:r>
              <a:rPr lang="it-IT" sz="2800" b="1" spc="-290" dirty="0" err="1" smtClean="0">
                <a:solidFill>
                  <a:srgbClr val="002060"/>
                </a:solidFill>
                <a:latin typeface="Verdana"/>
                <a:cs typeface="Verdana"/>
              </a:rPr>
              <a:t>Patlib</a:t>
            </a:r>
            <a:r>
              <a:rPr lang="it-IT" sz="2800" b="1" spc="-290" dirty="0" smtClean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endParaRPr sz="2800" dirty="0">
              <a:latin typeface="Verdana"/>
              <a:cs typeface="Verdana"/>
            </a:endParaRPr>
          </a:p>
          <a:p>
            <a:pPr marR="5080" algn="r">
              <a:lnSpc>
                <a:spcPts val="3810"/>
              </a:lnSpc>
              <a:spcBef>
                <a:spcPts val="55"/>
              </a:spcBef>
            </a:pPr>
            <a:r>
              <a:rPr sz="3200" spc="35" dirty="0">
                <a:solidFill>
                  <a:srgbClr val="002060"/>
                </a:solidFill>
                <a:latin typeface="Verdana"/>
                <a:cs typeface="Verdana"/>
              </a:rPr>
              <a:t>del</a:t>
            </a:r>
            <a:r>
              <a:rPr sz="3200" spc="-245" dirty="0">
                <a:solidFill>
                  <a:srgbClr val="002060"/>
                </a:solidFill>
                <a:latin typeface="Verdana"/>
                <a:cs typeface="Verdana"/>
              </a:rPr>
              <a:t>l</a:t>
            </a:r>
            <a:r>
              <a:rPr sz="3200" spc="260" dirty="0">
                <a:solidFill>
                  <a:srgbClr val="002060"/>
                </a:solidFill>
                <a:latin typeface="Verdana"/>
                <a:cs typeface="Verdana"/>
              </a:rPr>
              <a:t>a</a:t>
            </a:r>
            <a:r>
              <a:rPr sz="3200" spc="-24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sz="3200" b="1" spc="75" dirty="0">
                <a:solidFill>
                  <a:srgbClr val="002060"/>
                </a:solidFill>
                <a:latin typeface="Verdana"/>
                <a:cs typeface="Verdana"/>
              </a:rPr>
              <a:t>Ca</a:t>
            </a:r>
            <a:r>
              <a:rPr sz="3200" b="1" spc="-229" dirty="0">
                <a:solidFill>
                  <a:srgbClr val="002060"/>
                </a:solidFill>
                <a:latin typeface="Verdana"/>
                <a:cs typeface="Verdana"/>
              </a:rPr>
              <a:t>me</a:t>
            </a:r>
            <a:r>
              <a:rPr sz="3200" b="1" spc="-570" dirty="0">
                <a:solidFill>
                  <a:srgbClr val="002060"/>
                </a:solidFill>
                <a:latin typeface="Verdana"/>
                <a:cs typeface="Verdana"/>
              </a:rPr>
              <a:t>r</a:t>
            </a:r>
            <a:r>
              <a:rPr sz="3200" b="1" spc="-25" dirty="0">
                <a:solidFill>
                  <a:srgbClr val="002060"/>
                </a:solidFill>
                <a:latin typeface="Verdana"/>
                <a:cs typeface="Verdana"/>
              </a:rPr>
              <a:t>a</a:t>
            </a:r>
            <a:r>
              <a:rPr sz="3200" b="1" spc="-19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sz="3200" b="1" spc="-125" dirty="0">
                <a:solidFill>
                  <a:srgbClr val="002060"/>
                </a:solidFill>
                <a:latin typeface="Verdana"/>
                <a:cs typeface="Verdana"/>
              </a:rPr>
              <a:t>d</a:t>
            </a:r>
            <a:r>
              <a:rPr sz="3200" b="1" spc="-330" dirty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sz="3200" b="1" spc="-20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sz="3200" b="1" spc="15" dirty="0">
                <a:solidFill>
                  <a:srgbClr val="002060"/>
                </a:solidFill>
                <a:latin typeface="Verdana"/>
                <a:cs typeface="Verdana"/>
              </a:rPr>
              <a:t>Co</a:t>
            </a:r>
            <a:r>
              <a:rPr sz="3200" b="1" spc="-280" dirty="0">
                <a:solidFill>
                  <a:srgbClr val="002060"/>
                </a:solidFill>
                <a:latin typeface="Verdana"/>
                <a:cs typeface="Verdana"/>
              </a:rPr>
              <a:t>mme</a:t>
            </a:r>
            <a:r>
              <a:rPr sz="3200" b="1" spc="-570" dirty="0">
                <a:solidFill>
                  <a:srgbClr val="002060"/>
                </a:solidFill>
                <a:latin typeface="Verdana"/>
                <a:cs typeface="Verdana"/>
              </a:rPr>
              <a:t>r</a:t>
            </a:r>
            <a:r>
              <a:rPr sz="3200" b="1" spc="165" dirty="0">
                <a:solidFill>
                  <a:srgbClr val="002060"/>
                </a:solidFill>
                <a:latin typeface="Verdana"/>
                <a:cs typeface="Verdana"/>
              </a:rPr>
              <a:t>c</a:t>
            </a:r>
            <a:r>
              <a:rPr sz="3200" b="1" spc="-335" dirty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sz="3200" b="1" spc="-150" dirty="0">
                <a:solidFill>
                  <a:srgbClr val="002060"/>
                </a:solidFill>
                <a:latin typeface="Verdana"/>
                <a:cs typeface="Verdana"/>
              </a:rPr>
              <a:t>o</a:t>
            </a:r>
            <a:endParaRPr sz="3200" dirty="0">
              <a:latin typeface="Verdana"/>
              <a:cs typeface="Verdana"/>
            </a:endParaRPr>
          </a:p>
          <a:p>
            <a:pPr marR="5080" algn="r">
              <a:lnSpc>
                <a:spcPts val="3329"/>
              </a:lnSpc>
            </a:pPr>
            <a:r>
              <a:rPr sz="2800" spc="-35" dirty="0">
                <a:solidFill>
                  <a:srgbClr val="002060"/>
                </a:solidFill>
                <a:latin typeface="Verdana"/>
                <a:cs typeface="Verdana"/>
              </a:rPr>
              <a:t>d</a:t>
            </a:r>
            <a:r>
              <a:rPr sz="2800" spc="-15" dirty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sz="2800" spc="-21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sz="2800" spc="-250" dirty="0">
                <a:solidFill>
                  <a:srgbClr val="002060"/>
                </a:solidFill>
                <a:latin typeface="Verdana"/>
                <a:cs typeface="Verdana"/>
              </a:rPr>
              <a:t>F</a:t>
            </a:r>
            <a:r>
              <a:rPr sz="2800" spc="-210" dirty="0">
                <a:solidFill>
                  <a:srgbClr val="002060"/>
                </a:solidFill>
                <a:latin typeface="Verdana"/>
                <a:cs typeface="Verdana"/>
              </a:rPr>
              <a:t>i</a:t>
            </a:r>
            <a:r>
              <a:rPr sz="2800" spc="-90" dirty="0">
                <a:solidFill>
                  <a:srgbClr val="002060"/>
                </a:solidFill>
                <a:latin typeface="Verdana"/>
                <a:cs typeface="Verdana"/>
              </a:rPr>
              <a:t>r</a:t>
            </a:r>
            <a:r>
              <a:rPr sz="2800" spc="-114" dirty="0">
                <a:solidFill>
                  <a:srgbClr val="002060"/>
                </a:solidFill>
                <a:latin typeface="Verdana"/>
                <a:cs typeface="Verdana"/>
              </a:rPr>
              <a:t>e</a:t>
            </a:r>
            <a:r>
              <a:rPr sz="2800" spc="-60" dirty="0">
                <a:solidFill>
                  <a:srgbClr val="002060"/>
                </a:solidFill>
                <a:latin typeface="Verdana"/>
                <a:cs typeface="Verdana"/>
              </a:rPr>
              <a:t>n</a:t>
            </a:r>
            <a:r>
              <a:rPr sz="2800" spc="-290" dirty="0">
                <a:solidFill>
                  <a:srgbClr val="002060"/>
                </a:solidFill>
                <a:latin typeface="Verdana"/>
                <a:cs typeface="Verdana"/>
              </a:rPr>
              <a:t>z</a:t>
            </a:r>
            <a:r>
              <a:rPr sz="2800" spc="150" dirty="0">
                <a:solidFill>
                  <a:srgbClr val="002060"/>
                </a:solidFill>
                <a:latin typeface="Verdana"/>
                <a:cs typeface="Verdana"/>
              </a:rPr>
              <a:t>e</a:t>
            </a:r>
            <a:endParaRPr sz="2800" dirty="0">
              <a:latin typeface="Verdana"/>
              <a:cs typeface="Verdana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85" y="191579"/>
            <a:ext cx="1602104" cy="518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-1"/>
            <a:ext cx="5410198" cy="514349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35384"/>
            <a:ext cx="1254125" cy="391160"/>
          </a:xfrm>
          <a:custGeom>
            <a:avLst/>
            <a:gdLst/>
            <a:ahLst/>
            <a:cxnLst/>
            <a:rect l="l" t="t" r="r" b="b"/>
            <a:pathLst>
              <a:path w="1254125" h="391159">
                <a:moveTo>
                  <a:pt x="0" y="390931"/>
                </a:moveTo>
                <a:lnTo>
                  <a:pt x="0" y="0"/>
                </a:lnTo>
                <a:lnTo>
                  <a:pt x="1253766" y="0"/>
                </a:lnTo>
                <a:lnTo>
                  <a:pt x="1253766" y="390931"/>
                </a:lnTo>
                <a:lnTo>
                  <a:pt x="0" y="390931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41" y="147828"/>
            <a:ext cx="111188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420" dirty="0" smtClean="0">
                <a:latin typeface="Trebuchet MS"/>
                <a:cs typeface="Trebuchet MS"/>
              </a:rPr>
              <a:t>P</a:t>
            </a:r>
            <a:r>
              <a:rPr b="1" spc="440" dirty="0" smtClean="0">
                <a:latin typeface="Trebuchet MS"/>
                <a:cs typeface="Trebuchet MS"/>
              </a:rPr>
              <a:t>A</a:t>
            </a:r>
            <a:r>
              <a:rPr b="1" spc="370" dirty="0" smtClean="0">
                <a:latin typeface="Trebuchet MS"/>
                <a:cs typeface="Trebuchet MS"/>
              </a:rPr>
              <a:t>T</a:t>
            </a:r>
            <a:r>
              <a:rPr b="1" spc="180" dirty="0" smtClean="0">
                <a:latin typeface="Trebuchet MS"/>
                <a:cs typeface="Trebuchet MS"/>
              </a:rPr>
              <a:t>L</a:t>
            </a:r>
            <a:r>
              <a:rPr b="1" spc="300" dirty="0" smtClean="0">
                <a:latin typeface="Trebuchet MS"/>
                <a:cs typeface="Trebuchet MS"/>
              </a:rPr>
              <a:t>IB</a:t>
            </a:r>
            <a:endParaRPr b="1" spc="3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911366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4935220"/>
            <a:ext cx="312166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brevetti@fi.camcom.it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145</a:t>
            </a:r>
            <a:endParaRPr sz="1000" b="1" dirty="0">
              <a:latin typeface="Verdana"/>
              <a:cs typeface="Verdana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733800" y="-1"/>
            <a:ext cx="725080" cy="5143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bject 4"/>
          <p:cNvSpPr txBox="1"/>
          <p:nvPr/>
        </p:nvSpPr>
        <p:spPr>
          <a:xfrm>
            <a:off x="78739" y="968854"/>
            <a:ext cx="4258945" cy="388439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lang="it-IT" sz="1300" spc="-75" dirty="0" smtClean="0">
                <a:latin typeface="Verdana"/>
                <a:cs typeface="Verdana"/>
              </a:rPr>
              <a:t>La rete europea dei </a:t>
            </a:r>
            <a:r>
              <a:rPr lang="it-IT" sz="1300" spc="-75" dirty="0" err="1" smtClean="0">
                <a:latin typeface="Verdana"/>
                <a:cs typeface="Verdana"/>
              </a:rPr>
              <a:t>Patlib</a:t>
            </a:r>
            <a:r>
              <a:rPr sz="1300" spc="-250" dirty="0" smtClean="0">
                <a:latin typeface="Verdana"/>
                <a:cs typeface="Verdana"/>
              </a:rPr>
              <a:t>:</a:t>
            </a:r>
            <a:endParaRPr sz="1300" dirty="0">
              <a:latin typeface="Verdana"/>
              <a:cs typeface="Verdana"/>
            </a:endParaRPr>
          </a:p>
          <a:p>
            <a:pPr marL="12700" marR="5080">
              <a:lnSpc>
                <a:spcPts val="1610"/>
              </a:lnSpc>
              <a:spcBef>
                <a:spcPts val="210"/>
              </a:spcBef>
              <a:tabLst>
                <a:tab pos="538480" algn="l"/>
                <a:tab pos="539115" algn="l"/>
              </a:tabLst>
            </a:pPr>
            <a:endParaRPr lang="it-IT" sz="1300" spc="-35" dirty="0" smtClean="0">
              <a:latin typeface="Verdana"/>
              <a:cs typeface="Verdana"/>
            </a:endParaRPr>
          </a:p>
          <a:p>
            <a:pPr marL="12700" marR="5080">
              <a:lnSpc>
                <a:spcPts val="1610"/>
              </a:lnSpc>
              <a:spcBef>
                <a:spcPts val="210"/>
              </a:spcBef>
              <a:tabLst>
                <a:tab pos="538480" algn="l"/>
                <a:tab pos="539115" algn="l"/>
              </a:tabLst>
            </a:pPr>
            <a:r>
              <a:rPr lang="it-IT" sz="1300" b="1" spc="-35" dirty="0" smtClean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PATLIB</a:t>
            </a:r>
            <a:r>
              <a:rPr lang="it-IT" sz="1300" spc="-35" dirty="0" smtClean="0">
                <a:latin typeface="Verdana"/>
                <a:cs typeface="Verdana"/>
              </a:rPr>
              <a:t> </a:t>
            </a:r>
            <a:r>
              <a:rPr lang="it-IT" sz="1300" spc="-35" dirty="0">
                <a:latin typeface="Verdana"/>
                <a:cs typeface="Verdana"/>
              </a:rPr>
              <a:t>è l'acronimo del termine inglese "</a:t>
            </a:r>
            <a:r>
              <a:rPr lang="it-IT" sz="1300" spc="-35" dirty="0" err="1">
                <a:latin typeface="Verdana"/>
                <a:cs typeface="Verdana"/>
              </a:rPr>
              <a:t>Patent</a:t>
            </a:r>
            <a:r>
              <a:rPr lang="it-IT" sz="1300" spc="-35" dirty="0">
                <a:latin typeface="Verdana"/>
                <a:cs typeface="Verdana"/>
              </a:rPr>
              <a:t> Library", cioè "</a:t>
            </a:r>
            <a:r>
              <a:rPr lang="it-IT" sz="1300" b="1" spc="-35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biblioteca dei brevetti</a:t>
            </a:r>
            <a:r>
              <a:rPr lang="it-IT" sz="1300" spc="-35" dirty="0">
                <a:latin typeface="Verdana"/>
                <a:cs typeface="Verdana"/>
              </a:rPr>
              <a:t>".</a:t>
            </a:r>
            <a:br>
              <a:rPr lang="it-IT" sz="1300" spc="-35" dirty="0">
                <a:latin typeface="Verdana"/>
                <a:cs typeface="Verdana"/>
              </a:rPr>
            </a:br>
            <a:r>
              <a:rPr lang="it-IT" sz="1300" spc="-35" dirty="0">
                <a:latin typeface="Verdana"/>
                <a:cs typeface="Verdana"/>
              </a:rPr>
              <a:t>Si tratta di una rete di centri di informazione brevettuale distribuiti tra gli stati membri dell'</a:t>
            </a:r>
            <a:r>
              <a:rPr lang="it-IT" sz="1300" spc="-35" dirty="0" err="1">
                <a:latin typeface="Verdana"/>
                <a:cs typeface="Verdana"/>
              </a:rPr>
              <a:t>European</a:t>
            </a:r>
            <a:r>
              <a:rPr lang="it-IT" sz="1300" spc="-35" dirty="0">
                <a:latin typeface="Verdana"/>
                <a:cs typeface="Verdana"/>
              </a:rPr>
              <a:t> </a:t>
            </a:r>
            <a:r>
              <a:rPr lang="it-IT" sz="1300" spc="-35" dirty="0" err="1">
                <a:latin typeface="Verdana"/>
                <a:cs typeface="Verdana"/>
              </a:rPr>
              <a:t>Patent</a:t>
            </a:r>
            <a:r>
              <a:rPr lang="it-IT" sz="1300" spc="-35" dirty="0">
                <a:latin typeface="Verdana"/>
                <a:cs typeface="Verdana"/>
              </a:rPr>
              <a:t> Office (EPO) il cui obiettivo è </a:t>
            </a:r>
            <a:r>
              <a:rPr lang="it-IT" sz="1300" b="1" spc="-35" dirty="0">
                <a:latin typeface="Verdana"/>
                <a:cs typeface="Verdana"/>
              </a:rPr>
              <a:t>diffondere informazioni e fornire assistenza pratica </a:t>
            </a:r>
            <a:r>
              <a:rPr lang="it-IT" sz="1300" spc="-35" dirty="0">
                <a:latin typeface="Verdana"/>
                <a:cs typeface="Verdana"/>
              </a:rPr>
              <a:t>a livello locale sui temi della Proprietà Intellettuale</a:t>
            </a:r>
            <a:r>
              <a:rPr lang="it-IT" sz="1300" spc="-35" dirty="0" smtClean="0">
                <a:latin typeface="Verdana"/>
                <a:cs typeface="Verdana"/>
              </a:rPr>
              <a:t>.</a:t>
            </a:r>
          </a:p>
          <a:p>
            <a:pPr marL="12700" marR="5080">
              <a:lnSpc>
                <a:spcPts val="1610"/>
              </a:lnSpc>
              <a:spcBef>
                <a:spcPts val="210"/>
              </a:spcBef>
              <a:tabLst>
                <a:tab pos="538480" algn="l"/>
                <a:tab pos="539115" algn="l"/>
              </a:tabLst>
            </a:pPr>
            <a:endParaRPr lang="it-IT" sz="1300" spc="-35" dirty="0">
              <a:latin typeface="Verdana"/>
              <a:cs typeface="Verdana"/>
            </a:endParaRPr>
          </a:p>
          <a:p>
            <a:pPr marL="298450" marR="5080" indent="-285750">
              <a:lnSpc>
                <a:spcPts val="1610"/>
              </a:lnSpc>
              <a:spcBef>
                <a:spcPts val="210"/>
              </a:spcBef>
              <a:buFont typeface="Wingdings" pitchFamily="2" charset="2"/>
              <a:buChar char="Ø"/>
              <a:tabLst>
                <a:tab pos="538480" algn="l"/>
                <a:tab pos="539115" algn="l"/>
              </a:tabLst>
            </a:pPr>
            <a:r>
              <a:rPr lang="it-IT" sz="1300" spc="-35" dirty="0">
                <a:latin typeface="Verdana"/>
                <a:cs typeface="Verdana"/>
              </a:rPr>
              <a:t>Più di 300 </a:t>
            </a:r>
            <a:r>
              <a:rPr lang="it-IT" sz="1300" spc="-35" dirty="0" smtClean="0">
                <a:latin typeface="Verdana"/>
                <a:cs typeface="Verdana"/>
              </a:rPr>
              <a:t>i </a:t>
            </a:r>
            <a:r>
              <a:rPr lang="it-IT" sz="1300" b="1" spc="-35" dirty="0" smtClean="0">
                <a:latin typeface="Verdana"/>
                <a:cs typeface="Verdana"/>
              </a:rPr>
              <a:t>centri </a:t>
            </a:r>
            <a:r>
              <a:rPr lang="it-IT" sz="1300" b="1" spc="-35" dirty="0" err="1" smtClean="0">
                <a:latin typeface="Verdana"/>
                <a:cs typeface="Verdana"/>
              </a:rPr>
              <a:t>Patlib</a:t>
            </a:r>
            <a:r>
              <a:rPr lang="it-IT" sz="1300" b="1" spc="-35" dirty="0" smtClean="0">
                <a:latin typeface="Verdana"/>
                <a:cs typeface="Verdana"/>
              </a:rPr>
              <a:t> europei</a:t>
            </a:r>
            <a:endParaRPr lang="it-IT" sz="1300" b="1" spc="-35" dirty="0">
              <a:latin typeface="Verdana"/>
              <a:cs typeface="Verdana"/>
            </a:endParaRPr>
          </a:p>
          <a:p>
            <a:pPr marL="298450" marR="5080" indent="-285750">
              <a:lnSpc>
                <a:spcPts val="1610"/>
              </a:lnSpc>
              <a:spcBef>
                <a:spcPts val="210"/>
              </a:spcBef>
              <a:buFont typeface="Wingdings" pitchFamily="2" charset="2"/>
              <a:buChar char="Ø"/>
              <a:tabLst>
                <a:tab pos="538480" algn="l"/>
                <a:tab pos="539115" algn="l"/>
              </a:tabLst>
            </a:pPr>
            <a:endParaRPr lang="it-IT" sz="1300" spc="-35" dirty="0">
              <a:latin typeface="Verdana"/>
              <a:cs typeface="Verdana"/>
            </a:endParaRPr>
          </a:p>
          <a:p>
            <a:pPr marL="298450" marR="5080" indent="-285750">
              <a:lnSpc>
                <a:spcPts val="1610"/>
              </a:lnSpc>
              <a:spcBef>
                <a:spcPts val="210"/>
              </a:spcBef>
              <a:buFont typeface="Wingdings" pitchFamily="2" charset="2"/>
              <a:buChar char="Ø"/>
              <a:tabLst>
                <a:tab pos="538480" algn="l"/>
                <a:tab pos="539115" algn="l"/>
              </a:tabLst>
            </a:pPr>
            <a:r>
              <a:rPr lang="it-IT" sz="1300" b="1" spc="-35" dirty="0">
                <a:latin typeface="Verdana"/>
                <a:cs typeface="Verdana"/>
              </a:rPr>
              <a:t>15 in Italia </a:t>
            </a:r>
            <a:r>
              <a:rPr lang="it-IT" sz="1300" spc="-35" dirty="0">
                <a:latin typeface="Verdana"/>
                <a:cs typeface="Verdana"/>
              </a:rPr>
              <a:t>che insieme a 28 </a:t>
            </a:r>
            <a:r>
              <a:rPr lang="it-IT" sz="1300" spc="-35" dirty="0" err="1">
                <a:latin typeface="Verdana"/>
                <a:cs typeface="Verdana"/>
              </a:rPr>
              <a:t>Patent</a:t>
            </a:r>
            <a:r>
              <a:rPr lang="it-IT" sz="1300" spc="-35" dirty="0">
                <a:latin typeface="Verdana"/>
                <a:cs typeface="Verdana"/>
              </a:rPr>
              <a:t> Information Point (PIP) </a:t>
            </a:r>
            <a:r>
              <a:rPr lang="it-IT" sz="1300" spc="-35" dirty="0" smtClean="0">
                <a:latin typeface="Verdana"/>
                <a:cs typeface="Verdana"/>
              </a:rPr>
              <a:t>costituiscono  </a:t>
            </a:r>
            <a:r>
              <a:rPr lang="it-IT" sz="1300" b="1" spc="-35" dirty="0">
                <a:latin typeface="Verdana"/>
                <a:cs typeface="Verdana"/>
              </a:rPr>
              <a:t>una rete «pubblica» di secondo livello</a:t>
            </a:r>
            <a:r>
              <a:rPr lang="it-IT" sz="1300" spc="-35" dirty="0">
                <a:latin typeface="Verdana"/>
                <a:cs typeface="Verdana"/>
              </a:rPr>
              <a:t> di informazione brevettuale su tutto il territorio nazionale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spc="-35" dirty="0">
              <a:latin typeface="Verdana"/>
              <a:cs typeface="Verdana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33" y="133350"/>
            <a:ext cx="1195898" cy="395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5384"/>
            <a:ext cx="1254125" cy="391160"/>
          </a:xfrm>
          <a:custGeom>
            <a:avLst/>
            <a:gdLst/>
            <a:ahLst/>
            <a:cxnLst/>
            <a:rect l="l" t="t" r="r" b="b"/>
            <a:pathLst>
              <a:path w="1254125" h="391159">
                <a:moveTo>
                  <a:pt x="0" y="390931"/>
                </a:moveTo>
                <a:lnTo>
                  <a:pt x="0" y="0"/>
                </a:lnTo>
                <a:lnTo>
                  <a:pt x="1253766" y="0"/>
                </a:lnTo>
                <a:lnTo>
                  <a:pt x="1253766" y="390931"/>
                </a:lnTo>
                <a:lnTo>
                  <a:pt x="0" y="390931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41" y="147828"/>
            <a:ext cx="1111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420" dirty="0">
                <a:latin typeface="Trebuchet MS"/>
                <a:cs typeface="Trebuchet MS"/>
              </a:rPr>
              <a:t>P</a:t>
            </a:r>
            <a:r>
              <a:rPr b="1" spc="440" dirty="0">
                <a:latin typeface="Trebuchet MS"/>
                <a:cs typeface="Trebuchet MS"/>
              </a:rPr>
              <a:t>A</a:t>
            </a:r>
            <a:r>
              <a:rPr b="1" spc="370" dirty="0">
                <a:latin typeface="Trebuchet MS"/>
                <a:cs typeface="Trebuchet MS"/>
              </a:rPr>
              <a:t>T</a:t>
            </a:r>
            <a:r>
              <a:rPr b="1" spc="180" dirty="0">
                <a:latin typeface="Trebuchet MS"/>
                <a:cs typeface="Trebuchet MS"/>
              </a:rPr>
              <a:t>L</a:t>
            </a:r>
            <a:r>
              <a:rPr b="1" spc="300" dirty="0">
                <a:latin typeface="Trebuchet MS"/>
                <a:cs typeface="Trebuchet MS"/>
              </a:rPr>
              <a:t>IB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1047750"/>
            <a:ext cx="4258945" cy="3442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300" spc="-75" dirty="0">
                <a:latin typeface="Verdana"/>
                <a:cs typeface="Verdana"/>
              </a:rPr>
              <a:t>Di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-35" dirty="0">
                <a:latin typeface="Verdana"/>
                <a:cs typeface="Verdana"/>
              </a:rPr>
              <a:t>seguito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b="1" spc="-105" dirty="0">
                <a:latin typeface="Verdana"/>
                <a:cs typeface="Verdana"/>
              </a:rPr>
              <a:t>i servizi</a:t>
            </a:r>
            <a:r>
              <a:rPr sz="1300" b="1" spc="-110" dirty="0">
                <a:latin typeface="Verdana"/>
                <a:cs typeface="Verdana"/>
              </a:rPr>
              <a:t> </a:t>
            </a:r>
            <a:r>
              <a:rPr sz="1300" b="1" spc="15" dirty="0">
                <a:latin typeface="Verdana"/>
                <a:cs typeface="Verdana"/>
              </a:rPr>
              <a:t>del</a:t>
            </a:r>
            <a:r>
              <a:rPr sz="1300" b="1" spc="-105" dirty="0">
                <a:latin typeface="Verdana"/>
                <a:cs typeface="Verdana"/>
              </a:rPr>
              <a:t> </a:t>
            </a:r>
            <a:r>
              <a:rPr sz="1300" b="1" dirty="0">
                <a:latin typeface="Verdana"/>
                <a:cs typeface="Verdana"/>
              </a:rPr>
              <a:t>centro</a:t>
            </a:r>
            <a:r>
              <a:rPr sz="1300" b="1" spc="-110" dirty="0">
                <a:latin typeface="Verdana"/>
                <a:cs typeface="Verdana"/>
              </a:rPr>
              <a:t> </a:t>
            </a:r>
            <a:r>
              <a:rPr sz="1300" b="1" spc="-130" dirty="0">
                <a:latin typeface="Verdana"/>
                <a:cs typeface="Verdana"/>
              </a:rPr>
              <a:t>PATLIB</a:t>
            </a:r>
            <a:r>
              <a:rPr sz="1300" b="1" spc="-105" dirty="0">
                <a:latin typeface="Verdana"/>
                <a:cs typeface="Verdana"/>
              </a:rPr>
              <a:t> </a:t>
            </a:r>
            <a:r>
              <a:rPr sz="1300" spc="10" dirty="0">
                <a:latin typeface="Verdana"/>
                <a:cs typeface="Verdana"/>
              </a:rPr>
              <a:t>della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35" dirty="0">
                <a:latin typeface="Verdana"/>
                <a:cs typeface="Verdana"/>
              </a:rPr>
              <a:t>Camera </a:t>
            </a:r>
            <a:r>
              <a:rPr sz="1300" spc="-475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di</a:t>
            </a:r>
            <a:r>
              <a:rPr sz="1300" spc="-114" dirty="0">
                <a:latin typeface="Verdana"/>
                <a:cs typeface="Verdana"/>
              </a:rPr>
              <a:t> 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55" dirty="0">
                <a:latin typeface="Verdana"/>
                <a:cs typeface="Verdana"/>
              </a:rPr>
              <a:t>mm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dirty="0">
                <a:latin typeface="Verdana"/>
                <a:cs typeface="Verdana"/>
              </a:rPr>
              <a:t>r</a:t>
            </a:r>
            <a:r>
              <a:rPr sz="1300" spc="-10" dirty="0">
                <a:latin typeface="Verdana"/>
                <a:cs typeface="Verdana"/>
              </a:rPr>
              <a:t>c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250" dirty="0">
                <a:latin typeface="Verdana"/>
                <a:cs typeface="Verdana"/>
              </a:rPr>
              <a:t>: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300" dirty="0">
              <a:latin typeface="Verdana"/>
              <a:cs typeface="Verdana"/>
            </a:endParaRPr>
          </a:p>
          <a:p>
            <a:pPr marL="538480" indent="-343535">
              <a:lnSpc>
                <a:spcPts val="1535"/>
              </a:lnSpc>
              <a:spcBef>
                <a:spcPts val="1255"/>
              </a:spcBef>
              <a:buAutoNum type="arabicPeriod"/>
              <a:tabLst>
                <a:tab pos="538480" algn="l"/>
                <a:tab pos="539115" algn="l"/>
              </a:tabLst>
            </a:pPr>
            <a:r>
              <a:rPr sz="1300" spc="-95" dirty="0">
                <a:latin typeface="Verdana"/>
                <a:cs typeface="Verdana"/>
              </a:rPr>
              <a:t>S</a:t>
            </a:r>
            <a:r>
              <a:rPr sz="1300" spc="-75" dirty="0">
                <a:latin typeface="Verdana"/>
                <a:cs typeface="Verdana"/>
              </a:rPr>
              <a:t>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-50" dirty="0">
                <a:latin typeface="Verdana"/>
                <a:cs typeface="Verdana"/>
              </a:rPr>
              <a:t>v</a:t>
            </a:r>
            <a:r>
              <a:rPr sz="1300" spc="-80" dirty="0">
                <a:latin typeface="Verdana"/>
                <a:cs typeface="Verdana"/>
              </a:rPr>
              <a:t>i</a:t>
            </a:r>
            <a:r>
              <a:rPr sz="1300" spc="-155" dirty="0">
                <a:latin typeface="Verdana"/>
                <a:cs typeface="Verdana"/>
              </a:rPr>
              <a:t>z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-75" dirty="0">
                <a:latin typeface="Verdana"/>
                <a:cs typeface="Verdana"/>
              </a:rPr>
              <a:t>im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-15" dirty="0">
                <a:latin typeface="Verdana"/>
                <a:cs typeface="Verdana"/>
              </a:rPr>
              <a:t>ie</a:t>
            </a:r>
            <a:r>
              <a:rPr sz="1300" spc="-35" dirty="0">
                <a:latin typeface="Verdana"/>
                <a:cs typeface="Verdana"/>
              </a:rPr>
              <a:t>n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35" dirty="0">
                <a:latin typeface="Verdana"/>
                <a:cs typeface="Verdana"/>
              </a:rPr>
              <a:t>n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65" dirty="0">
                <a:latin typeface="Verdana"/>
                <a:cs typeface="Verdana"/>
              </a:rPr>
              <a:t>in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5" dirty="0">
                <a:latin typeface="Verdana"/>
                <a:cs typeface="Verdana"/>
              </a:rPr>
              <a:t>ia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100" dirty="0">
                <a:latin typeface="Verdana"/>
                <a:cs typeface="Verdana"/>
              </a:rPr>
              <a:t>i</a:t>
            </a:r>
            <a:endParaRPr sz="1300" dirty="0">
              <a:latin typeface="Verdana"/>
              <a:cs typeface="Verdana"/>
            </a:endParaRPr>
          </a:p>
          <a:p>
            <a:pPr marL="538480">
              <a:lnSpc>
                <a:spcPts val="1535"/>
              </a:lnSpc>
            </a:pPr>
            <a:r>
              <a:rPr sz="1300" b="1" spc="-85" dirty="0">
                <a:latin typeface="Verdana"/>
                <a:cs typeface="Verdana"/>
              </a:rPr>
              <a:t>ma</a:t>
            </a:r>
            <a:r>
              <a:rPr sz="1300" b="1" spc="-240" dirty="0">
                <a:latin typeface="Verdana"/>
                <a:cs typeface="Verdana"/>
              </a:rPr>
              <a:t>r</a:t>
            </a:r>
            <a:r>
              <a:rPr sz="1300" b="1" spc="70" dirty="0">
                <a:latin typeface="Verdana"/>
                <a:cs typeface="Verdana"/>
              </a:rPr>
              <a:t>c</a:t>
            </a:r>
            <a:r>
              <a:rPr sz="1300" b="1" spc="-155" dirty="0">
                <a:latin typeface="Verdana"/>
                <a:cs typeface="Verdana"/>
              </a:rPr>
              <a:t>h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b="1" spc="-165" dirty="0">
                <a:latin typeface="Verdana"/>
                <a:cs typeface="Verdana"/>
              </a:rPr>
              <a:t>b</a:t>
            </a:r>
            <a:r>
              <a:rPr sz="1300" b="1" spc="-125" dirty="0">
                <a:latin typeface="Verdana"/>
                <a:cs typeface="Verdana"/>
              </a:rPr>
              <a:t>r</a:t>
            </a:r>
            <a:r>
              <a:rPr sz="1300" b="1" spc="-30" dirty="0">
                <a:latin typeface="Verdana"/>
                <a:cs typeface="Verdana"/>
              </a:rPr>
              <a:t>e</a:t>
            </a:r>
            <a:r>
              <a:rPr sz="1300" b="1" spc="-125" dirty="0">
                <a:latin typeface="Verdana"/>
                <a:cs typeface="Verdana"/>
              </a:rPr>
              <a:t>v</a:t>
            </a:r>
            <a:r>
              <a:rPr sz="1300" b="1" spc="-30" dirty="0">
                <a:latin typeface="Verdana"/>
                <a:cs typeface="Verdana"/>
              </a:rPr>
              <a:t>e</a:t>
            </a:r>
            <a:r>
              <a:rPr sz="1300" b="1" spc="-210" dirty="0">
                <a:latin typeface="Verdana"/>
                <a:cs typeface="Verdana"/>
              </a:rPr>
              <a:t>tt</a:t>
            </a:r>
            <a:r>
              <a:rPr sz="1300" b="1" spc="-135" dirty="0">
                <a:latin typeface="Verdana"/>
                <a:cs typeface="Verdana"/>
              </a:rPr>
              <a:t>i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 dirty="0">
              <a:latin typeface="Verdana"/>
              <a:cs typeface="Verdana"/>
            </a:endParaRPr>
          </a:p>
          <a:p>
            <a:pPr marL="538480" indent="-343535">
              <a:lnSpc>
                <a:spcPct val="100000"/>
              </a:lnSpc>
              <a:buAutoNum type="arabicPeriod" startAt="2"/>
              <a:tabLst>
                <a:tab pos="538480" algn="l"/>
                <a:tab pos="539115" algn="l"/>
              </a:tabLst>
            </a:pPr>
            <a:r>
              <a:rPr sz="1300" spc="-160" dirty="0">
                <a:latin typeface="Verdana"/>
                <a:cs typeface="Verdana"/>
              </a:rPr>
              <a:t>R</a:t>
            </a:r>
            <a:r>
              <a:rPr sz="1300" spc="-60" dirty="0">
                <a:latin typeface="Verdana"/>
                <a:cs typeface="Verdana"/>
              </a:rPr>
              <a:t>i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105" dirty="0">
                <a:latin typeface="Verdana"/>
                <a:cs typeface="Verdana"/>
              </a:rPr>
              <a:t>a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b="1" spc="-95" dirty="0">
                <a:latin typeface="Verdana"/>
                <a:cs typeface="Verdana"/>
              </a:rPr>
              <a:t>di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45" dirty="0">
                <a:latin typeface="Verdana"/>
                <a:cs typeface="Verdana"/>
              </a:rPr>
              <a:t>d</a:t>
            </a:r>
            <a:r>
              <a:rPr sz="1300" b="1" spc="-35" dirty="0">
                <a:latin typeface="Verdana"/>
                <a:cs typeface="Verdana"/>
              </a:rPr>
              <a:t>e</a:t>
            </a:r>
            <a:r>
              <a:rPr sz="1300" b="1" spc="-155" dirty="0">
                <a:latin typeface="Verdana"/>
                <a:cs typeface="Verdana"/>
              </a:rPr>
              <a:t>n</a:t>
            </a:r>
            <a:r>
              <a:rPr sz="1300" b="1" spc="-210" dirty="0">
                <a:latin typeface="Verdana"/>
                <a:cs typeface="Verdana"/>
              </a:rPr>
              <a:t>t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210" dirty="0">
                <a:latin typeface="Verdana"/>
                <a:cs typeface="Verdana"/>
              </a:rPr>
              <a:t>t</a:t>
            </a:r>
            <a:r>
              <a:rPr sz="1300" b="1" spc="-15" dirty="0">
                <a:latin typeface="Verdana"/>
                <a:cs typeface="Verdana"/>
              </a:rPr>
              <a:t>à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spc="-65" dirty="0">
                <a:latin typeface="Verdana"/>
                <a:cs typeface="Verdana"/>
              </a:rPr>
              <a:t>in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5" dirty="0">
                <a:latin typeface="Verdana"/>
                <a:cs typeface="Verdana"/>
              </a:rPr>
              <a:t>ia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-40" dirty="0">
                <a:latin typeface="Verdana"/>
                <a:cs typeface="Verdana"/>
              </a:rPr>
              <a:t>h</a:t>
            </a:r>
            <a:r>
              <a:rPr sz="1300" spc="-100" dirty="0">
                <a:latin typeface="Verdana"/>
                <a:cs typeface="Verdana"/>
              </a:rPr>
              <a:t>i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Verdana"/>
              <a:buAutoNum type="arabicPeriod" startAt="2"/>
            </a:pPr>
            <a:endParaRPr sz="1300" dirty="0">
              <a:latin typeface="Verdana"/>
              <a:cs typeface="Verdana"/>
            </a:endParaRPr>
          </a:p>
          <a:p>
            <a:pPr marL="538480" marR="308610" indent="-343535">
              <a:lnSpc>
                <a:spcPts val="1510"/>
              </a:lnSpc>
              <a:buAutoNum type="arabicPeriod" startAt="2"/>
              <a:tabLst>
                <a:tab pos="538480" algn="l"/>
                <a:tab pos="539115" algn="l"/>
              </a:tabLst>
            </a:pPr>
            <a:r>
              <a:rPr sz="1300" spc="-160" dirty="0">
                <a:latin typeface="Verdana"/>
                <a:cs typeface="Verdana"/>
              </a:rPr>
              <a:t>R</a:t>
            </a:r>
            <a:r>
              <a:rPr sz="1300" spc="-60" dirty="0">
                <a:latin typeface="Verdana"/>
                <a:cs typeface="Verdana"/>
              </a:rPr>
              <a:t>i</a:t>
            </a:r>
            <a:r>
              <a:rPr sz="1300" spc="-100" dirty="0">
                <a:latin typeface="Verdana"/>
                <a:cs typeface="Verdana"/>
              </a:rPr>
              <a:t>l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180" dirty="0">
                <a:latin typeface="Verdana"/>
                <a:cs typeface="Verdana"/>
              </a:rPr>
              <a:t>s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b="1" spc="-120" dirty="0">
                <a:latin typeface="Verdana"/>
                <a:cs typeface="Verdana"/>
              </a:rPr>
              <a:t>r</a:t>
            </a:r>
            <a:r>
              <a:rPr sz="1300" b="1" spc="-145" dirty="0">
                <a:latin typeface="Verdana"/>
                <a:cs typeface="Verdana"/>
              </a:rPr>
              <a:t>e</a:t>
            </a:r>
            <a:r>
              <a:rPr sz="1300" b="1" spc="-55" dirty="0">
                <a:latin typeface="Verdana"/>
                <a:cs typeface="Verdana"/>
              </a:rPr>
              <a:t>p</a:t>
            </a:r>
            <a:r>
              <a:rPr sz="1300" b="1" spc="-60" dirty="0">
                <a:latin typeface="Verdana"/>
                <a:cs typeface="Verdana"/>
              </a:rPr>
              <a:t>o</a:t>
            </a:r>
            <a:r>
              <a:rPr sz="1300" b="1" spc="-235" dirty="0">
                <a:latin typeface="Verdana"/>
                <a:cs typeface="Verdana"/>
              </a:rPr>
              <a:t>r</a:t>
            </a:r>
            <a:r>
              <a:rPr sz="1300" b="1" spc="-210" dirty="0">
                <a:latin typeface="Verdana"/>
                <a:cs typeface="Verdana"/>
              </a:rPr>
              <a:t>t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55" dirty="0">
                <a:latin typeface="Verdana"/>
                <a:cs typeface="Verdana"/>
              </a:rPr>
              <a:t>d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155" dirty="0">
                <a:latin typeface="Verdana"/>
                <a:cs typeface="Verdana"/>
              </a:rPr>
              <a:t>n</a:t>
            </a:r>
            <a:r>
              <a:rPr sz="1300" b="1" spc="-210" dirty="0">
                <a:latin typeface="Verdana"/>
                <a:cs typeface="Verdana"/>
              </a:rPr>
              <a:t>t</a:t>
            </a:r>
            <a:r>
              <a:rPr sz="1300" b="1" spc="-30" dirty="0">
                <a:latin typeface="Verdana"/>
                <a:cs typeface="Verdana"/>
              </a:rPr>
              <a:t>e</a:t>
            </a:r>
            <a:r>
              <a:rPr sz="1300" b="1" spc="-225" dirty="0">
                <a:latin typeface="Verdana"/>
                <a:cs typeface="Verdana"/>
              </a:rPr>
              <a:t>r</a:t>
            </a:r>
            <a:r>
              <a:rPr sz="1300" b="1" spc="-150" dirty="0">
                <a:latin typeface="Verdana"/>
                <a:cs typeface="Verdana"/>
              </a:rPr>
              <a:t>i</a:t>
            </a:r>
            <a:r>
              <a:rPr sz="1300" b="1" spc="-60" dirty="0">
                <a:latin typeface="Verdana"/>
                <a:cs typeface="Verdana"/>
              </a:rPr>
              <a:t>o</a:t>
            </a:r>
            <a:r>
              <a:rPr sz="1300" b="1" spc="-225" dirty="0">
                <a:latin typeface="Verdana"/>
                <a:cs typeface="Verdana"/>
              </a:rPr>
              <a:t>r</a:t>
            </a:r>
            <a:r>
              <a:rPr sz="1300" b="1" spc="-150" dirty="0">
                <a:latin typeface="Verdana"/>
                <a:cs typeface="Verdana"/>
              </a:rPr>
              <a:t>i</a:t>
            </a:r>
            <a:r>
              <a:rPr sz="1300" b="1" spc="-210" dirty="0">
                <a:latin typeface="Verdana"/>
                <a:cs typeface="Verdana"/>
              </a:rPr>
              <a:t>t</a:t>
            </a:r>
            <a:r>
              <a:rPr sz="1300" b="1" spc="-15" dirty="0">
                <a:latin typeface="Verdana"/>
                <a:cs typeface="Verdana"/>
              </a:rPr>
              <a:t>à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spc="-65" dirty="0">
                <a:latin typeface="Verdana"/>
                <a:cs typeface="Verdana"/>
              </a:rPr>
              <a:t>in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5" dirty="0">
                <a:latin typeface="Verdana"/>
                <a:cs typeface="Verdana"/>
              </a:rPr>
              <a:t>ia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114" dirty="0">
                <a:latin typeface="Verdana"/>
                <a:cs typeface="Verdana"/>
              </a:rPr>
              <a:t>i  </a:t>
            </a:r>
            <a:r>
              <a:rPr sz="1300" spc="-55" dirty="0">
                <a:latin typeface="Verdana"/>
                <a:cs typeface="Verdana"/>
              </a:rPr>
              <a:t>b</a:t>
            </a:r>
            <a:r>
              <a:rPr sz="1300" spc="-45" dirty="0">
                <a:latin typeface="Verdana"/>
                <a:cs typeface="Verdana"/>
              </a:rPr>
              <a:t>r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50" dirty="0">
                <a:latin typeface="Verdana"/>
                <a:cs typeface="Verdana"/>
              </a:rPr>
              <a:t>v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-180" dirty="0">
                <a:latin typeface="Verdana"/>
                <a:cs typeface="Verdana"/>
              </a:rPr>
              <a:t>s</a:t>
            </a:r>
            <a:r>
              <a:rPr sz="1300" spc="-35" dirty="0">
                <a:latin typeface="Verdana"/>
                <a:cs typeface="Verdana"/>
              </a:rPr>
              <a:t>u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55" dirty="0">
                <a:latin typeface="Verdana"/>
                <a:cs typeface="Verdana"/>
              </a:rPr>
              <a:t>p</a:t>
            </a:r>
            <a:r>
              <a:rPr sz="1300" spc="-45" dirty="0">
                <a:latin typeface="Verdana"/>
                <a:cs typeface="Verdana"/>
              </a:rPr>
              <a:t>r</a:t>
            </a:r>
            <a:r>
              <a:rPr sz="1300" spc="55" dirty="0">
                <a:latin typeface="Verdana"/>
                <a:cs typeface="Verdana"/>
              </a:rPr>
              <a:t>og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-180" dirty="0">
                <a:latin typeface="Verdana"/>
                <a:cs typeface="Verdana"/>
              </a:rPr>
              <a:t>s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100" dirty="0">
                <a:latin typeface="Verdana"/>
                <a:cs typeface="Verdana"/>
              </a:rPr>
              <a:t>l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140" dirty="0">
                <a:latin typeface="Verdana"/>
                <a:cs typeface="Verdana"/>
              </a:rPr>
              <a:t>z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-100" dirty="0">
                <a:latin typeface="Verdana"/>
                <a:cs typeface="Verdana"/>
              </a:rPr>
              <a:t>i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Verdana"/>
              <a:buAutoNum type="arabicPeriod" startAt="2"/>
            </a:pPr>
            <a:endParaRPr sz="1300" dirty="0">
              <a:latin typeface="Verdana"/>
              <a:cs typeface="Verdana"/>
            </a:endParaRPr>
          </a:p>
          <a:p>
            <a:pPr marL="342265" marR="218440" indent="-342265" algn="r">
              <a:lnSpc>
                <a:spcPts val="1525"/>
              </a:lnSpc>
              <a:buAutoNum type="arabicPeriod" startAt="2"/>
              <a:tabLst>
                <a:tab pos="342265" algn="l"/>
                <a:tab pos="343535" algn="l"/>
              </a:tabLst>
            </a:pPr>
            <a:r>
              <a:rPr lang="it-IT" sz="1300" spc="-145" dirty="0" smtClean="0">
                <a:latin typeface="Verdana"/>
                <a:cs typeface="Verdana"/>
              </a:rPr>
              <a:t> </a:t>
            </a:r>
            <a:r>
              <a:rPr sz="1300" spc="-145" dirty="0" err="1" smtClean="0">
                <a:latin typeface="Verdana"/>
                <a:cs typeface="Verdana"/>
              </a:rPr>
              <a:t>Tu</a:t>
            </a:r>
            <a:r>
              <a:rPr sz="1300" spc="-10" dirty="0" err="1" smtClean="0">
                <a:latin typeface="Verdana"/>
                <a:cs typeface="Verdana"/>
              </a:rPr>
              <a:t>to</a:t>
            </a:r>
            <a:r>
              <a:rPr sz="1300" spc="-30" dirty="0" err="1" smtClean="0">
                <a:latin typeface="Verdana"/>
                <a:cs typeface="Verdana"/>
              </a:rPr>
              <a:t>r</a:t>
            </a:r>
            <a:r>
              <a:rPr sz="1300" spc="-35" dirty="0" err="1" smtClean="0">
                <a:latin typeface="Verdana"/>
                <a:cs typeface="Verdana"/>
              </a:rPr>
              <a:t>a</a:t>
            </a:r>
            <a:r>
              <a:rPr sz="1300" spc="60" dirty="0" err="1" smtClean="0">
                <a:latin typeface="Verdana"/>
                <a:cs typeface="Verdana"/>
              </a:rPr>
              <a:t>gg</a:t>
            </a:r>
            <a:r>
              <a:rPr sz="1300" spc="-100" dirty="0" err="1" smtClean="0">
                <a:latin typeface="Verdana"/>
                <a:cs typeface="Verdana"/>
              </a:rPr>
              <a:t>i</a:t>
            </a:r>
            <a:r>
              <a:rPr sz="1300" spc="60" dirty="0" err="1" smtClean="0">
                <a:latin typeface="Verdana"/>
                <a:cs typeface="Verdana"/>
              </a:rPr>
              <a:t>o</a:t>
            </a:r>
            <a:r>
              <a:rPr sz="1300" spc="-100" dirty="0" smtClean="0">
                <a:latin typeface="Verdana"/>
                <a:cs typeface="Verdana"/>
              </a:rPr>
              <a:t> </a:t>
            </a:r>
            <a:r>
              <a:rPr sz="1300" spc="105" dirty="0">
                <a:latin typeface="Verdana"/>
                <a:cs typeface="Verdana"/>
              </a:rPr>
              <a:t>a</a:t>
            </a:r>
            <a:r>
              <a:rPr sz="1300" spc="-100" dirty="0">
                <a:latin typeface="Verdana"/>
                <a:cs typeface="Verdana"/>
              </a:rPr>
              <a:t>ll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75" dirty="0">
                <a:latin typeface="Verdana"/>
                <a:cs typeface="Verdana"/>
              </a:rPr>
              <a:t>p</a:t>
            </a:r>
            <a:r>
              <a:rPr sz="1300" spc="-45" dirty="0">
                <a:latin typeface="Verdana"/>
                <a:cs typeface="Verdana"/>
              </a:rPr>
              <a:t>r</a:t>
            </a:r>
            <a:r>
              <a:rPr sz="1300" spc="-50" dirty="0">
                <a:latin typeface="Verdana"/>
                <a:cs typeface="Verdana"/>
              </a:rPr>
              <a:t>e</a:t>
            </a:r>
            <a:r>
              <a:rPr sz="1300" spc="-185" dirty="0">
                <a:latin typeface="Verdana"/>
                <a:cs typeface="Verdana"/>
              </a:rPr>
              <a:t>s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pe</a:t>
            </a:r>
            <a:r>
              <a:rPr sz="1300" spc="-165" dirty="0">
                <a:latin typeface="Verdana"/>
                <a:cs typeface="Verdana"/>
              </a:rPr>
              <a:t>r</a:t>
            </a:r>
            <a:r>
              <a:rPr sz="1300" spc="-100" dirty="0">
                <a:latin typeface="Verdana"/>
                <a:cs typeface="Verdana"/>
              </a:rPr>
              <a:t> il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105" dirty="0">
                <a:latin typeface="Verdana"/>
                <a:cs typeface="Verdana"/>
              </a:rPr>
              <a:t>co</a:t>
            </a:r>
            <a:r>
              <a:rPr sz="1300" spc="-85" dirty="0">
                <a:latin typeface="Verdana"/>
                <a:cs typeface="Verdana"/>
              </a:rPr>
              <a:t>rr</a:t>
            </a:r>
            <a:r>
              <a:rPr sz="1300" spc="-105" dirty="0">
                <a:latin typeface="Verdana"/>
                <a:cs typeface="Verdana"/>
              </a:rPr>
              <a:t>e</a:t>
            </a:r>
            <a:r>
              <a:rPr sz="1300" spc="-30" dirty="0">
                <a:latin typeface="Verdana"/>
                <a:cs typeface="Verdana"/>
              </a:rPr>
              <a:t>tt</a:t>
            </a:r>
            <a:r>
              <a:rPr sz="1300" spc="-4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40" dirty="0">
                <a:latin typeface="Verdana"/>
                <a:cs typeface="Verdana"/>
              </a:rPr>
              <a:t>u</a:t>
            </a:r>
            <a:r>
              <a:rPr sz="1300" spc="-185" dirty="0">
                <a:latin typeface="Verdana"/>
                <a:cs typeface="Verdana"/>
              </a:rPr>
              <a:t>s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100" dirty="0">
                <a:latin typeface="Verdana"/>
                <a:cs typeface="Verdana"/>
              </a:rPr>
              <a:t>i</a:t>
            </a:r>
            <a:endParaRPr sz="1300" dirty="0">
              <a:latin typeface="Verdana"/>
              <a:cs typeface="Verdana"/>
            </a:endParaRPr>
          </a:p>
          <a:p>
            <a:pPr marR="170815" algn="r">
              <a:lnSpc>
                <a:spcPts val="1525"/>
              </a:lnSpc>
            </a:pPr>
            <a:r>
              <a:rPr sz="1300" b="1" spc="-165" dirty="0">
                <a:latin typeface="Verdana"/>
                <a:cs typeface="Verdana"/>
              </a:rPr>
              <a:t>strumenti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125" dirty="0">
                <a:latin typeface="Verdana"/>
                <a:cs typeface="Verdana"/>
              </a:rPr>
              <a:t>informatici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85" dirty="0">
                <a:latin typeface="Verdana"/>
                <a:cs typeface="Verdana"/>
              </a:rPr>
              <a:t> </a:t>
            </a:r>
            <a:r>
              <a:rPr sz="1300" spc="-15" dirty="0">
                <a:latin typeface="Verdana"/>
                <a:cs typeface="Verdana"/>
              </a:rPr>
              <a:t>di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b="1" spc="-75" dirty="0">
                <a:latin typeface="Verdana"/>
                <a:cs typeface="Verdana"/>
              </a:rPr>
              <a:t>ricerca </a:t>
            </a:r>
            <a:r>
              <a:rPr sz="1300" b="1" spc="-110" dirty="0">
                <a:latin typeface="Verdana"/>
                <a:cs typeface="Verdana"/>
              </a:rPr>
              <a:t>brevettuale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Verdana"/>
              <a:cs typeface="Verdana"/>
            </a:endParaRPr>
          </a:p>
          <a:p>
            <a:pPr marL="538480" indent="-343535">
              <a:lnSpc>
                <a:spcPct val="100000"/>
              </a:lnSpc>
              <a:buAutoNum type="arabicPeriod" startAt="5"/>
              <a:tabLst>
                <a:tab pos="538480" algn="l"/>
                <a:tab pos="539115" algn="l"/>
              </a:tabLst>
            </a:pPr>
            <a:r>
              <a:rPr sz="1300" spc="-35" dirty="0">
                <a:latin typeface="Verdana"/>
                <a:cs typeface="Verdana"/>
              </a:rPr>
              <a:t>Or</a:t>
            </a:r>
            <a:r>
              <a:rPr sz="1300" spc="60" dirty="0">
                <a:latin typeface="Verdana"/>
                <a:cs typeface="Verdana"/>
              </a:rPr>
              <a:t>g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140" dirty="0">
                <a:latin typeface="Verdana"/>
                <a:cs typeface="Verdana"/>
              </a:rPr>
              <a:t>zz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140" dirty="0">
                <a:latin typeface="Verdana"/>
                <a:cs typeface="Verdana"/>
              </a:rPr>
              <a:t>z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-20" dirty="0">
                <a:latin typeface="Verdana"/>
                <a:cs typeface="Verdana"/>
              </a:rPr>
              <a:t>d</a:t>
            </a:r>
            <a:r>
              <a:rPr sz="1300" spc="-5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b="1" spc="-110" dirty="0">
                <a:latin typeface="Verdana"/>
                <a:cs typeface="Verdana"/>
              </a:rPr>
              <a:t>s</a:t>
            </a:r>
            <a:r>
              <a:rPr sz="1300" b="1" spc="-120" dirty="0">
                <a:latin typeface="Verdana"/>
                <a:cs typeface="Verdana"/>
              </a:rPr>
              <a:t>e</a:t>
            </a:r>
            <a:r>
              <a:rPr sz="1300" b="1" spc="-145" dirty="0">
                <a:latin typeface="Verdana"/>
                <a:cs typeface="Verdana"/>
              </a:rPr>
              <a:t>mi</a:t>
            </a:r>
            <a:r>
              <a:rPr sz="1300" b="1" spc="-155" dirty="0">
                <a:latin typeface="Verdana"/>
                <a:cs typeface="Verdana"/>
              </a:rPr>
              <a:t>n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240" dirty="0">
                <a:latin typeface="Verdana"/>
                <a:cs typeface="Verdana"/>
              </a:rPr>
              <a:t>r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195" dirty="0">
                <a:latin typeface="Verdana"/>
                <a:cs typeface="Verdana"/>
              </a:rPr>
              <a:t>f</a:t>
            </a:r>
            <a:r>
              <a:rPr sz="1300" b="1" spc="-60" dirty="0">
                <a:latin typeface="Verdana"/>
                <a:cs typeface="Verdana"/>
              </a:rPr>
              <a:t>o</a:t>
            </a:r>
            <a:r>
              <a:rPr sz="1300" b="1" spc="-240" dirty="0">
                <a:latin typeface="Verdana"/>
                <a:cs typeface="Verdana"/>
              </a:rPr>
              <a:t>r</a:t>
            </a:r>
            <a:r>
              <a:rPr sz="1300" b="1" spc="-85" dirty="0">
                <a:latin typeface="Verdana"/>
                <a:cs typeface="Verdana"/>
              </a:rPr>
              <a:t>ma</a:t>
            </a:r>
            <a:r>
              <a:rPr sz="1300" b="1" spc="-210" dirty="0">
                <a:latin typeface="Verdana"/>
                <a:cs typeface="Verdana"/>
              </a:rPr>
              <a:t>t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125" dirty="0">
                <a:latin typeface="Verdana"/>
                <a:cs typeface="Verdana"/>
              </a:rPr>
              <a:t>v</a:t>
            </a:r>
            <a:r>
              <a:rPr sz="1300" b="1" spc="-135" dirty="0">
                <a:latin typeface="Verdana"/>
                <a:cs typeface="Verdana"/>
              </a:rPr>
              <a:t>i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spc="70" dirty="0">
                <a:latin typeface="Verdana"/>
                <a:cs typeface="Verdana"/>
              </a:rPr>
              <a:t>e</a:t>
            </a:r>
            <a:endParaRPr sz="1300" dirty="0">
              <a:latin typeface="Verdana"/>
              <a:cs typeface="Verdana"/>
            </a:endParaRPr>
          </a:p>
          <a:p>
            <a:pPr marL="538480">
              <a:lnSpc>
                <a:spcPct val="100000"/>
              </a:lnSpc>
              <a:spcBef>
                <a:spcPts val="25"/>
              </a:spcBef>
            </a:pPr>
            <a:r>
              <a:rPr sz="1300" b="1" spc="-114" dirty="0">
                <a:latin typeface="Verdana"/>
                <a:cs typeface="Verdana"/>
              </a:rPr>
              <a:t>divulgativi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911366"/>
            <a:ext cx="294132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481" y="4935220"/>
            <a:ext cx="28416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brevetti@fi.camcom.it</a:t>
            </a:r>
            <a:r>
              <a:rPr sz="1000" spc="4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120" dirty="0">
                <a:solidFill>
                  <a:srgbClr val="FFFFFF"/>
                </a:solidFill>
                <a:latin typeface="Verdana"/>
                <a:cs typeface="Verdana"/>
              </a:rPr>
              <a:t>Tel.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055/2392145</a:t>
            </a:r>
            <a:endParaRPr sz="10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8880" y="0"/>
            <a:ext cx="4685118" cy="5143499"/>
          </a:xfrm>
          <a:prstGeom prst="rect">
            <a:avLst/>
          </a:prstGeom>
        </p:spPr>
      </p:pic>
      <p:sp>
        <p:nvSpPr>
          <p:cNvPr id="9" name="object 5"/>
          <p:cNvSpPr/>
          <p:nvPr/>
        </p:nvSpPr>
        <p:spPr>
          <a:xfrm>
            <a:off x="0" y="4911366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78739" y="4935220"/>
            <a:ext cx="312166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brevetti@fi.camcom.it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145</a:t>
            </a:r>
            <a:endParaRPr sz="1000" b="1" dirty="0">
              <a:latin typeface="Verdana"/>
              <a:cs typeface="Verdana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33" y="133350"/>
            <a:ext cx="1195898" cy="39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/>
          <p:cNvSpPr txBox="1">
            <a:spLocks/>
          </p:cNvSpPr>
          <p:nvPr/>
        </p:nvSpPr>
        <p:spPr>
          <a:xfrm>
            <a:off x="0" y="127171"/>
            <a:ext cx="102524" cy="62581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1950" b="1" kern="0" spc="3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  <a:p>
            <a:pPr marL="12700">
              <a:spcBef>
                <a:spcPts val="100"/>
              </a:spcBef>
            </a:pPr>
            <a:r>
              <a:rPr lang="it-IT" sz="1950" b="1" kern="0" spc="300" dirty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4911366"/>
            <a:ext cx="294132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481" y="4935220"/>
            <a:ext cx="28416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brevetti@fi.camcom.it</a:t>
            </a:r>
            <a:r>
              <a:rPr sz="1000" spc="4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120" dirty="0">
                <a:solidFill>
                  <a:srgbClr val="FFFFFF"/>
                </a:solidFill>
                <a:latin typeface="Verdana"/>
                <a:cs typeface="Verdana"/>
              </a:rPr>
              <a:t>Tel.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055/2392145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0" y="4911366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 txBox="1"/>
          <p:nvPr/>
        </p:nvSpPr>
        <p:spPr>
          <a:xfrm>
            <a:off x="78739" y="4935220"/>
            <a:ext cx="312166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brevetti@fi.camcom.it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145</a:t>
            </a:r>
            <a:endParaRPr sz="1000" b="1" dirty="0">
              <a:latin typeface="Verdana"/>
              <a:cs typeface="Verdana"/>
            </a:endParaRPr>
          </a:p>
        </p:txBody>
      </p:sp>
      <p:pic>
        <p:nvPicPr>
          <p:cNvPr id="9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8880" y="0"/>
            <a:ext cx="4685118" cy="514349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792" y="-276"/>
            <a:ext cx="6863615" cy="5143500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3200400" y="0"/>
            <a:ext cx="1256638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61" y="552228"/>
            <a:ext cx="4990438" cy="17167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358" y="126895"/>
            <a:ext cx="3886200" cy="62837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b="1" dirty="0" smtClean="0"/>
              <a:t>I CONSULENTI IN PROPRIETÀ             INDUSTRIALE</a:t>
            </a:r>
            <a:endParaRPr b="1" spc="300" dirty="0"/>
          </a:p>
        </p:txBody>
      </p:sp>
      <p:sp>
        <p:nvSpPr>
          <p:cNvPr id="4" name="object 4"/>
          <p:cNvSpPr txBox="1"/>
          <p:nvPr/>
        </p:nvSpPr>
        <p:spPr>
          <a:xfrm>
            <a:off x="-1842" y="2038350"/>
            <a:ext cx="3962400" cy="265072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38480" indent="-343535">
              <a:lnSpc>
                <a:spcPts val="1535"/>
              </a:lnSpc>
              <a:spcBef>
                <a:spcPts val="1255"/>
              </a:spcBef>
              <a:buAutoNum type="arabicPeriod"/>
              <a:tabLst>
                <a:tab pos="538480" algn="l"/>
                <a:tab pos="539115" algn="l"/>
              </a:tabLst>
            </a:pPr>
            <a:r>
              <a:rPr lang="it-IT" sz="1300" spc="-95" dirty="0" smtClean="0">
                <a:latin typeface="Verdana"/>
                <a:cs typeface="Verdana"/>
              </a:rPr>
              <a:t>Sono </a:t>
            </a:r>
            <a:r>
              <a:rPr lang="it-IT" sz="1300" b="1" spc="-95" dirty="0" smtClean="0">
                <a:latin typeface="Verdana"/>
                <a:cs typeface="Verdana"/>
              </a:rPr>
              <a:t>professionisti accreditati </a:t>
            </a:r>
            <a:r>
              <a:rPr lang="it-IT" sz="1300" spc="-95" dirty="0" smtClean="0">
                <a:latin typeface="Verdana"/>
                <a:cs typeface="Verdana"/>
              </a:rPr>
              <a:t>iscritti ad un ordine dopo aver conseguito un titolo universitario, aver compiuto un tirocinio e aver superato un esame di stato</a:t>
            </a:r>
            <a:endParaRPr sz="1300" dirty="0">
              <a:latin typeface="Verdana"/>
              <a:cs typeface="Verdana"/>
            </a:endParaRPr>
          </a:p>
          <a:p>
            <a:pPr marL="538480" indent="-343535">
              <a:lnSpc>
                <a:spcPts val="1535"/>
              </a:lnSpc>
              <a:spcBef>
                <a:spcPts val="1255"/>
              </a:spcBef>
              <a:buAutoNum type="arabicPeriod"/>
              <a:tabLst>
                <a:tab pos="538480" algn="l"/>
                <a:tab pos="539115" algn="l"/>
              </a:tabLst>
            </a:pPr>
            <a:r>
              <a:rPr lang="it-IT" sz="1300" b="1" spc="-95" dirty="0" smtClean="0">
                <a:latin typeface="Verdana"/>
                <a:cs typeface="Verdana"/>
              </a:rPr>
              <a:t>Depositano domande</a:t>
            </a:r>
            <a:r>
              <a:rPr lang="it-IT" sz="1300" spc="-95" dirty="0" smtClean="0">
                <a:latin typeface="Verdana"/>
                <a:cs typeface="Verdana"/>
              </a:rPr>
              <a:t> di proprietà industriale per conto terzi</a:t>
            </a:r>
          </a:p>
          <a:p>
            <a:pPr marL="538480" indent="-343535">
              <a:lnSpc>
                <a:spcPts val="1535"/>
              </a:lnSpc>
              <a:spcBef>
                <a:spcPts val="1255"/>
              </a:spcBef>
              <a:buFontTx/>
              <a:buAutoNum type="arabicPeriod"/>
              <a:tabLst>
                <a:tab pos="538480" algn="l"/>
                <a:tab pos="539115" algn="l"/>
              </a:tabLst>
            </a:pPr>
            <a:r>
              <a:rPr lang="it-IT" sz="1300" b="1" dirty="0" smtClean="0">
                <a:latin typeface="Verdana"/>
                <a:cs typeface="Verdana"/>
              </a:rPr>
              <a:t>Rappresentano i titolari PI </a:t>
            </a:r>
            <a:r>
              <a:rPr lang="it-IT" sz="1300" dirty="0" smtClean="0">
                <a:latin typeface="Verdana"/>
                <a:cs typeface="Verdana"/>
              </a:rPr>
              <a:t>davanti all’Ufficio Italiano Brevetti e Marchi</a:t>
            </a:r>
          </a:p>
          <a:p>
            <a:pPr marL="538480" indent="-343535">
              <a:lnSpc>
                <a:spcPts val="1535"/>
              </a:lnSpc>
              <a:spcBef>
                <a:spcPts val="1255"/>
              </a:spcBef>
              <a:buFontTx/>
              <a:buAutoNum type="arabicPeriod"/>
              <a:tabLst>
                <a:tab pos="538480" algn="l"/>
                <a:tab pos="539115" algn="l"/>
              </a:tabLst>
            </a:pPr>
            <a:r>
              <a:rPr lang="it-IT" sz="1300" b="1" spc="-160" dirty="0" smtClean="0">
                <a:latin typeface="Verdana"/>
                <a:cs typeface="Verdana"/>
              </a:rPr>
              <a:t>Rappresentano i titolari </a:t>
            </a:r>
            <a:r>
              <a:rPr lang="it-IT" sz="1300" spc="-160" dirty="0" smtClean="0">
                <a:latin typeface="Verdana"/>
                <a:cs typeface="Verdana"/>
              </a:rPr>
              <a:t>davanti alla Commissione ricorsi </a:t>
            </a:r>
            <a:endParaRPr lang="it-IT" sz="1300" dirty="0" smtClean="0">
              <a:latin typeface="Verdana"/>
              <a:cs typeface="Verdana"/>
            </a:endParaRPr>
          </a:p>
          <a:p>
            <a:pPr marL="538480" indent="-343535">
              <a:lnSpc>
                <a:spcPct val="100000"/>
              </a:lnSpc>
              <a:buAutoNum type="arabicPeriod" startAt="2"/>
              <a:tabLst>
                <a:tab pos="538480" algn="l"/>
                <a:tab pos="539115" algn="l"/>
              </a:tabLst>
            </a:pPr>
            <a:endParaRPr lang="it-IT" sz="1300" dirty="0" smtClean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071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401" y="1276350"/>
            <a:ext cx="5262562" cy="3031599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it-IT" sz="1300" b="1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PROMO-TT </a:t>
            </a:r>
            <a:r>
              <a:rPr lang="it-IT" sz="1300" b="1" dirty="0" err="1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Instrument</a:t>
            </a:r>
            <a:r>
              <a:rPr lang="it-IT" sz="1300" b="1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è un </a:t>
            </a:r>
            <a:r>
              <a:rPr lang="it-IT" sz="1300" dirty="0" smtClean="0">
                <a:latin typeface="Verdana" panose="020B0604030504040204" pitchFamily="34" charset="0"/>
                <a:ea typeface="Verdana" panose="020B0604030504040204" pitchFamily="34" charset="0"/>
              </a:rPr>
              <a:t>progetto del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 Consiglio Nazionale delle Ricerche - </a:t>
            </a:r>
            <a:r>
              <a:rPr lang="it-IT" sz="1300" dirty="0" err="1">
                <a:latin typeface="Verdana" panose="020B0604030504040204" pitchFamily="34" charset="0"/>
                <a:ea typeface="Verdana" panose="020B0604030504040204" pitchFamily="34" charset="0"/>
              </a:rPr>
              <a:t>Unioncamere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 per la promozione delle tecnologie del CNR al mondo delle imprese, in collaborazione con le Camere di commercio e con tutti gli Stakeholder del Mondo Produttivo interessati</a:t>
            </a:r>
            <a:r>
              <a:rPr lang="it-IT" sz="1300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it-IT" sz="13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it-IT" sz="13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Mission</a:t>
            </a:r>
            <a:r>
              <a:rPr lang="it-IT" sz="1300" dirty="0" smtClean="0">
                <a:latin typeface="Verdana" panose="020B0604030504040204" pitchFamily="34" charset="0"/>
                <a:ea typeface="Verdana" panose="020B0604030504040204" pitchFamily="34" charset="0"/>
              </a:rPr>
              <a:t>: Accrescere, tramite apposita piattaforma, 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l’interazione tra la Ricerca Pubblica, gli Investitori e l'Impresa - dalle grandi industrie alle piccole e medie imprese (PMI), </a:t>
            </a:r>
            <a:r>
              <a:rPr lang="it-IT" sz="1300" dirty="0" smtClean="0">
                <a:latin typeface="Verdana" panose="020B0604030504040204" pitchFamily="34" charset="0"/>
                <a:ea typeface="Verdana" panose="020B0604030504040204" pitchFamily="34" charset="0"/>
              </a:rPr>
              <a:t>dall'artigianato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ai servizi - con l'obiettivo di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creare nuove partnership per accrescere la competitività del Paese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, valorizzare i risultati della ricerca e individuare strategie di finanziamento innovative</a:t>
            </a:r>
            <a:r>
              <a:rPr lang="it-IT" sz="1300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Link al portale: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https://promott.cnr.it/it</a:t>
            </a:r>
            <a:endParaRPr lang="it-IT" sz="13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14350"/>
            <a:ext cx="2286000" cy="3327854"/>
          </a:xfrm>
          <a:prstGeom prst="rect">
            <a:avLst/>
          </a:prstGeom>
        </p:spPr>
      </p:pic>
      <p:sp>
        <p:nvSpPr>
          <p:cNvPr id="6" name="object 5"/>
          <p:cNvSpPr/>
          <p:nvPr/>
        </p:nvSpPr>
        <p:spPr>
          <a:xfrm>
            <a:off x="0" y="4911090"/>
            <a:ext cx="294132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911366"/>
            <a:ext cx="41148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 txBox="1"/>
          <p:nvPr/>
        </p:nvSpPr>
        <p:spPr>
          <a:xfrm>
            <a:off x="78739" y="4935220"/>
            <a:ext cx="312166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brevetti@fi.camcom.it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145</a:t>
            </a:r>
            <a:endParaRPr sz="1000" b="1" dirty="0">
              <a:latin typeface="Verdana"/>
              <a:cs typeface="Verdana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0" y="127170"/>
            <a:ext cx="4042037" cy="39754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2500" b="1" kern="0" spc="3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" y="170314"/>
            <a:ext cx="3965837" cy="311255"/>
          </a:xfrm>
          <a:solidFill>
            <a:schemeClr val="tx2">
              <a:lumMod val="50000"/>
            </a:schemeClr>
          </a:solidFill>
        </p:spPr>
        <p:txBody>
          <a:bodyPr/>
          <a:lstStyle/>
          <a:p>
            <a:r>
              <a:rPr lang="it-IT" b="1" dirty="0" smtClean="0"/>
              <a:t>LA PIATTAFORMA PROMO-TT</a:t>
            </a:r>
            <a:endParaRPr lang="it-IT" b="1" dirty="0"/>
          </a:p>
        </p:txBody>
      </p:sp>
      <p:sp>
        <p:nvSpPr>
          <p:cNvPr id="9" name="object 5"/>
          <p:cNvSpPr/>
          <p:nvPr/>
        </p:nvSpPr>
        <p:spPr>
          <a:xfrm>
            <a:off x="0" y="4911089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 txBox="1"/>
          <p:nvPr/>
        </p:nvSpPr>
        <p:spPr>
          <a:xfrm>
            <a:off x="78738" y="4935220"/>
            <a:ext cx="40690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it-IT" sz="1000" b="1" spc="-25" dirty="0" err="1" smtClean="0">
                <a:solidFill>
                  <a:schemeClr val="bg1"/>
                </a:solidFill>
                <a:latin typeface="Verdana"/>
                <a:cs typeface="Verdana"/>
              </a:rPr>
              <a:t>puntoimpresadigitale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61</a:t>
            </a:r>
            <a:endParaRPr sz="1000" b="1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4224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sellaDiTesto 19">
            <a:extLst>
              <a:ext uri="{FF2B5EF4-FFF2-40B4-BE49-F238E27FC236}">
                <a16:creationId xmlns="" xmlns:a16="http://schemas.microsoft.com/office/drawing/2014/main" id="{5D73EB38-8FE3-4A68-A21E-AE81B6CBBE41}"/>
              </a:ext>
            </a:extLst>
          </p:cNvPr>
          <p:cNvSpPr txBox="1"/>
          <p:nvPr/>
        </p:nvSpPr>
        <p:spPr>
          <a:xfrm>
            <a:off x="1510290" y="851221"/>
            <a:ext cx="5056619" cy="1078961"/>
          </a:xfrm>
          <a:prstGeom prst="rect">
            <a:avLst/>
          </a:prstGeom>
          <a:noFill/>
        </p:spPr>
        <p:txBody>
          <a:bodyPr wrap="square" lIns="77925" tIns="38963" rIns="77925" bIns="38963">
            <a:spAutoFit/>
          </a:bodyPr>
          <a:lstStyle/>
          <a:p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Il progetto «pilota» </a:t>
            </a:r>
            <a:r>
              <a:rPr lang="it-IT" sz="1300" b="1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MIR - Matching Impresa Ricerca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- si inserisce nell’ambito di un’attività più ampia di collaborazione tra il mondo della ricerca e quello dell’impresa, alla base dell’accordo quadro tra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CNR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UNIONCAMERE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="" xmlns:a16="http://schemas.microsoft.com/office/drawing/2014/main" id="{7E521705-108B-4CDD-9A91-490ED39462C2}"/>
              </a:ext>
            </a:extLst>
          </p:cNvPr>
          <p:cNvSpPr txBox="1"/>
          <p:nvPr/>
        </p:nvSpPr>
        <p:spPr>
          <a:xfrm>
            <a:off x="1501348" y="1953506"/>
            <a:ext cx="7405111" cy="878906"/>
          </a:xfrm>
          <a:prstGeom prst="rect">
            <a:avLst/>
          </a:prstGeom>
          <a:noFill/>
        </p:spPr>
        <p:txBody>
          <a:bodyPr wrap="square" lIns="77925" tIns="38963" rIns="77925" bIns="38963">
            <a:spAutoFit/>
          </a:bodyPr>
          <a:lstStyle/>
          <a:p>
            <a:pPr algn="just"/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Obiettivo del progetto è quello di favorire una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maggiore interazione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tra Ricerca Pubblica e Mondo Produttivo, finalizzata alla creazione di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nuove partnership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partendo dalle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esigenze delle imprese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, attraverso la messa a sistema di una metodologia condivisa.</a:t>
            </a:r>
          </a:p>
        </p:txBody>
      </p:sp>
      <p:pic>
        <p:nvPicPr>
          <p:cNvPr id="1032" name="Picture 8" descr="Icon Estate - aus3">
            <a:extLst>
              <a:ext uri="{FF2B5EF4-FFF2-40B4-BE49-F238E27FC236}">
                <a16:creationId xmlns="" xmlns:a16="http://schemas.microsoft.com/office/drawing/2014/main" id="{3EFC876A-CCA3-42A9-818F-73433FA7A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0" y="762429"/>
            <a:ext cx="527661" cy="4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asellaDiTesto 58">
            <a:extLst>
              <a:ext uri="{FF2B5EF4-FFF2-40B4-BE49-F238E27FC236}">
                <a16:creationId xmlns="" xmlns:a16="http://schemas.microsoft.com/office/drawing/2014/main" id="{9A9A1489-43BB-4058-8F40-18B610865009}"/>
              </a:ext>
            </a:extLst>
          </p:cNvPr>
          <p:cNvSpPr txBox="1"/>
          <p:nvPr/>
        </p:nvSpPr>
        <p:spPr>
          <a:xfrm>
            <a:off x="-26357" y="2266959"/>
            <a:ext cx="1178501" cy="263353"/>
          </a:xfrm>
          <a:prstGeom prst="rect">
            <a:avLst/>
          </a:prstGeom>
          <a:noFill/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it-IT" sz="1200" b="1" dirty="0">
                <a:solidFill>
                  <a:srgbClr val="00B0F0"/>
                </a:solidFill>
                <a:latin typeface="Arial Nova Light" panose="020B0304020202020204" pitchFamily="34" charset="0"/>
              </a:rPr>
              <a:t>OBIETTIVO</a:t>
            </a:r>
            <a:endParaRPr lang="it-IT" sz="1200" b="1" dirty="0">
              <a:solidFill>
                <a:srgbClr val="00B0F0"/>
              </a:solidFill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="" xmlns:a16="http://schemas.microsoft.com/office/drawing/2014/main" id="{4B0EBE35-E99D-49E7-BCCE-8F777DA5CDA1}"/>
              </a:ext>
            </a:extLst>
          </p:cNvPr>
          <p:cNvSpPr txBox="1"/>
          <p:nvPr/>
        </p:nvSpPr>
        <p:spPr>
          <a:xfrm>
            <a:off x="39769" y="1173865"/>
            <a:ext cx="1112374" cy="263353"/>
          </a:xfrm>
          <a:prstGeom prst="rect">
            <a:avLst/>
          </a:prstGeom>
          <a:noFill/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it-IT" sz="1200" b="1" dirty="0">
                <a:solidFill>
                  <a:srgbClr val="00B0F0"/>
                </a:solidFill>
                <a:latin typeface="Arial Nova Light" panose="020B0304020202020204" pitchFamily="34" charset="0"/>
              </a:rPr>
              <a:t>PROGETTO</a:t>
            </a:r>
            <a:endParaRPr lang="it-IT" sz="1200" b="1" dirty="0">
              <a:solidFill>
                <a:srgbClr val="00B0F0"/>
              </a:solidFill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="" xmlns:a16="http://schemas.microsoft.com/office/drawing/2014/main" id="{751E22FA-6BE4-40C8-B4E0-05131E75EDE0}"/>
              </a:ext>
            </a:extLst>
          </p:cNvPr>
          <p:cNvSpPr txBox="1"/>
          <p:nvPr/>
        </p:nvSpPr>
        <p:spPr>
          <a:xfrm>
            <a:off x="-97619" y="3613148"/>
            <a:ext cx="1321022" cy="448019"/>
          </a:xfrm>
          <a:prstGeom prst="rect">
            <a:avLst/>
          </a:prstGeom>
          <a:noFill/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it-IT" sz="1200" b="1" dirty="0">
                <a:solidFill>
                  <a:srgbClr val="00B0F0"/>
                </a:solidFill>
                <a:latin typeface="Arial Nova Light" panose="020B0304020202020204" pitchFamily="34" charset="0"/>
              </a:rPr>
              <a:t>SOGGETTI </a:t>
            </a:r>
          </a:p>
          <a:p>
            <a:pPr algn="ctr"/>
            <a:r>
              <a:rPr lang="it-IT" sz="1200" b="1" dirty="0">
                <a:solidFill>
                  <a:srgbClr val="00B0F0"/>
                </a:solidFill>
                <a:latin typeface="Arial Nova Light" panose="020B0304020202020204" pitchFamily="34" charset="0"/>
              </a:rPr>
              <a:t>COINVOLTI</a:t>
            </a:r>
          </a:p>
        </p:txBody>
      </p:sp>
      <p:pic>
        <p:nvPicPr>
          <p:cNvPr id="1034" name="Picture 10" descr="Employees, team, management, group icon - Download on Iconfinder">
            <a:extLst>
              <a:ext uri="{FF2B5EF4-FFF2-40B4-BE49-F238E27FC236}">
                <a16:creationId xmlns="" xmlns:a16="http://schemas.microsoft.com/office/drawing/2014/main" id="{63DF21CB-BCA7-4E76-8395-238973F3E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90" y="3154251"/>
            <a:ext cx="553011" cy="44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riangolo isoscele 64">
            <a:extLst>
              <a:ext uri="{FF2B5EF4-FFF2-40B4-BE49-F238E27FC236}">
                <a16:creationId xmlns="" xmlns:a16="http://schemas.microsoft.com/office/drawing/2014/main" id="{3C1CA33B-D67F-4825-9CE7-74CB5D64F0A0}"/>
              </a:ext>
            </a:extLst>
          </p:cNvPr>
          <p:cNvSpPr/>
          <p:nvPr/>
        </p:nvSpPr>
        <p:spPr>
          <a:xfrm rot="5400000">
            <a:off x="1226187" y="1043290"/>
            <a:ext cx="179481" cy="19598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it-IT"/>
          </a:p>
        </p:txBody>
      </p:sp>
      <p:sp>
        <p:nvSpPr>
          <p:cNvPr id="67" name="Triangolo isoscele 66">
            <a:extLst>
              <a:ext uri="{FF2B5EF4-FFF2-40B4-BE49-F238E27FC236}">
                <a16:creationId xmlns="" xmlns:a16="http://schemas.microsoft.com/office/drawing/2014/main" id="{92BBD9FC-2CD4-4592-807E-EB97295A2A47}"/>
              </a:ext>
            </a:extLst>
          </p:cNvPr>
          <p:cNvSpPr/>
          <p:nvPr/>
        </p:nvSpPr>
        <p:spPr>
          <a:xfrm rot="5400000">
            <a:off x="1223218" y="2114219"/>
            <a:ext cx="179481" cy="19598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it-IT"/>
          </a:p>
        </p:txBody>
      </p:sp>
      <p:sp>
        <p:nvSpPr>
          <p:cNvPr id="69" name="Triangolo isoscele 68">
            <a:extLst>
              <a:ext uri="{FF2B5EF4-FFF2-40B4-BE49-F238E27FC236}">
                <a16:creationId xmlns="" xmlns:a16="http://schemas.microsoft.com/office/drawing/2014/main" id="{23F20951-84A4-4121-97E7-EBA1BC3B76B6}"/>
              </a:ext>
            </a:extLst>
          </p:cNvPr>
          <p:cNvSpPr/>
          <p:nvPr/>
        </p:nvSpPr>
        <p:spPr>
          <a:xfrm rot="5400000">
            <a:off x="1220642" y="3505578"/>
            <a:ext cx="179481" cy="19598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it-IT"/>
          </a:p>
        </p:txBody>
      </p:sp>
      <p:pic>
        <p:nvPicPr>
          <p:cNvPr id="1036" name="Picture 12" descr="Target Icon Stock Illustration - Download Image Now - iStock">
            <a:extLst>
              <a:ext uri="{FF2B5EF4-FFF2-40B4-BE49-F238E27FC236}">
                <a16:creationId xmlns="" xmlns:a16="http://schemas.microsoft.com/office/drawing/2014/main" id="{90E48018-278D-477E-9C93-069024182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1211" y1="38477" x2="41211" y2="38477"/>
                        <a14:foregroundMark x1="57129" y1="36230" x2="57129" y2="36230"/>
                        <a14:foregroundMark x1="59375" y1="25293" x2="59375" y2="25293"/>
                        <a14:foregroundMark x1="46191" y1="52344" x2="46191" y2="52344"/>
                        <a14:foregroundMark x1="60645" y1="60645" x2="60645" y2="60645"/>
                        <a14:foregroundMark x1="72070" y1="64258" x2="72070" y2="64258"/>
                        <a14:foregroundMark x1="43164" y1="62012" x2="43164" y2="62012"/>
                        <a14:foregroundMark x1="27344" y1="66309" x2="27344" y2="66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5" y="1690318"/>
            <a:ext cx="855438" cy="69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magine 14">
            <a:extLst>
              <a:ext uri="{FF2B5EF4-FFF2-40B4-BE49-F238E27FC236}">
                <a16:creationId xmlns="" xmlns:a16="http://schemas.microsoft.com/office/drawing/2014/main" id="{52EFE8E8-BF0C-49C4-A056-EA5D22D06B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89" y="329478"/>
            <a:ext cx="2404685" cy="1461309"/>
          </a:xfrm>
          <a:prstGeom prst="rect">
            <a:avLst/>
          </a:prstGeom>
        </p:spPr>
      </p:pic>
      <p:sp>
        <p:nvSpPr>
          <p:cNvPr id="16" name="object 5"/>
          <p:cNvSpPr/>
          <p:nvPr/>
        </p:nvSpPr>
        <p:spPr>
          <a:xfrm>
            <a:off x="0" y="4911366"/>
            <a:ext cx="294132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0" y="4911366"/>
            <a:ext cx="4133964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ttangolo 3"/>
          <p:cNvSpPr/>
          <p:nvPr/>
        </p:nvSpPr>
        <p:spPr>
          <a:xfrm>
            <a:off x="-228600" y="57149"/>
            <a:ext cx="1066800" cy="67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533400" y="4306497"/>
            <a:ext cx="8077200" cy="604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510289" y="2824443"/>
            <a:ext cx="7362833" cy="207923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just"/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Il progetto prevede il coinvolgimento di diversi stakeholder:</a:t>
            </a:r>
          </a:p>
          <a:p>
            <a:pPr marL="243516" indent="-243516" algn="just">
              <a:buFont typeface="Arial" panose="020B0604020202020204" pitchFamily="34" charset="0"/>
              <a:buChar char="•"/>
            </a:pP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Unioncamere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Nazionale,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300" b="1" dirty="0" err="1">
                <a:latin typeface="Verdana" panose="020B0604030504040204" pitchFamily="34" charset="0"/>
                <a:ea typeface="Verdana" panose="020B0604030504040204" pitchFamily="34" charset="0"/>
              </a:rPr>
              <a:t>Dintec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agenzia in house coinvolta sui temi dell’innovazione,  e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l’Unità Valorizzazione della Ricerca del CNR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nell’attività di coordinamento dell’iniziativa;</a:t>
            </a:r>
          </a:p>
          <a:p>
            <a:pPr marL="243516" indent="-243516" algn="just">
              <a:buFont typeface="Arial" panose="020B0604020202020204" pitchFamily="34" charset="0"/>
              <a:buChar char="•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Camere di commercio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, per gestire a livello locale la raccolta delle esigenze delle imprese e per affiancare le imprese nelle attività di trasferimento tecnologico;</a:t>
            </a:r>
          </a:p>
          <a:p>
            <a:pPr marL="243516" indent="-243516" algn="just">
              <a:buFont typeface="Arial" panose="020B0604020202020204" pitchFamily="34" charset="0"/>
              <a:buChar char="•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i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Dipartimenti e le Aree della Ricerca del CNR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di tutta Italia, con l’obiettivo di fornire «offerta» di innovazione e tecnologie sulla base delle esigenze manifestate dalle imprese;</a:t>
            </a:r>
          </a:p>
          <a:p>
            <a:pPr marL="243516" indent="-243516" algn="just">
              <a:buFont typeface="Arial" panose="020B0604020202020204" pitchFamily="34" charset="0"/>
              <a:buChar char="•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imprese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, destinatari dell’attività di trasferimento tecnologico.</a:t>
            </a:r>
          </a:p>
        </p:txBody>
      </p:sp>
      <p:sp>
        <p:nvSpPr>
          <p:cNvPr id="21" name="object 3"/>
          <p:cNvSpPr txBox="1">
            <a:spLocks/>
          </p:cNvSpPr>
          <p:nvPr/>
        </p:nvSpPr>
        <p:spPr>
          <a:xfrm>
            <a:off x="0" y="127171"/>
            <a:ext cx="4044576" cy="31290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1950" b="1" kern="0" spc="3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</p:txBody>
      </p:sp>
      <p:sp>
        <p:nvSpPr>
          <p:cNvPr id="26" name="object 3"/>
          <p:cNvSpPr txBox="1">
            <a:spLocks/>
          </p:cNvSpPr>
          <p:nvPr/>
        </p:nvSpPr>
        <p:spPr>
          <a:xfrm>
            <a:off x="-3438" y="130705"/>
            <a:ext cx="4042037" cy="39754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2500" b="1" kern="0" spc="3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</p:txBody>
      </p:sp>
      <p:sp>
        <p:nvSpPr>
          <p:cNvPr id="23" name="Titolo 1"/>
          <p:cNvSpPr txBox="1">
            <a:spLocks/>
          </p:cNvSpPr>
          <p:nvPr/>
        </p:nvSpPr>
        <p:spPr>
          <a:xfrm>
            <a:off x="78739" y="129735"/>
            <a:ext cx="3965837" cy="30777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kern="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MIR: IL PROGETTO IN SINTESI</a:t>
            </a:r>
            <a:endParaRPr lang="it-IT" sz="20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5" name="object 6"/>
          <p:cNvSpPr txBox="1"/>
          <p:nvPr/>
        </p:nvSpPr>
        <p:spPr>
          <a:xfrm>
            <a:off x="64884" y="4936946"/>
            <a:ext cx="40690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it-IT" sz="1000" b="1" spc="-25" dirty="0" err="1" smtClean="0">
                <a:solidFill>
                  <a:schemeClr val="bg1"/>
                </a:solidFill>
                <a:latin typeface="Verdana"/>
                <a:cs typeface="Verdana"/>
              </a:rPr>
              <a:t>puntoimpresadigitale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61</a:t>
            </a:r>
            <a:endParaRPr sz="1000" b="1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0943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="" xmlns:a16="http://schemas.microsoft.com/office/drawing/2014/main" id="{AB544831-CBDD-49AC-B2C4-40C39D560BCC}"/>
              </a:ext>
            </a:extLst>
          </p:cNvPr>
          <p:cNvSpPr txBox="1"/>
          <p:nvPr/>
        </p:nvSpPr>
        <p:spPr>
          <a:xfrm>
            <a:off x="14287" y="2191066"/>
            <a:ext cx="1814513" cy="278742"/>
          </a:xfrm>
          <a:prstGeom prst="rect">
            <a:avLst/>
          </a:prstGeom>
          <a:noFill/>
        </p:spPr>
        <p:txBody>
          <a:bodyPr wrap="square" lIns="77925" tIns="38963" rIns="77925" bIns="38963">
            <a:spAutoFit/>
          </a:bodyPr>
          <a:lstStyle>
            <a:defPPr>
              <a:defRPr lang="en-US"/>
            </a:defPPr>
            <a:lvl1pPr>
              <a:defRPr sz="1400">
                <a:solidFill>
                  <a:srgbClr val="002060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it-IT" sz="13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</a:t>
            </a:r>
            <a:r>
              <a:rPr lang="it-IT" sz="13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3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aree </a:t>
            </a:r>
            <a:r>
              <a:rPr lang="it-IT" sz="1300" b="1" dirty="0">
                <a:latin typeface="Verdana" panose="020B0604030504040204" pitchFamily="34" charset="0"/>
                <a:ea typeface="Verdana" panose="020B0604030504040204" pitchFamily="34" charset="0"/>
              </a:rPr>
              <a:t>tematiche</a:t>
            </a:r>
          </a:p>
        </p:txBody>
      </p:sp>
      <p:sp>
        <p:nvSpPr>
          <p:cNvPr id="3" name="Figura a mano libera: forma 2">
            <a:extLst>
              <a:ext uri="{FF2B5EF4-FFF2-40B4-BE49-F238E27FC236}">
                <a16:creationId xmlns="" xmlns:a16="http://schemas.microsoft.com/office/drawing/2014/main" id="{7A0DAFF7-83D7-45D2-8FD9-6323A4497A81}"/>
              </a:ext>
            </a:extLst>
          </p:cNvPr>
          <p:cNvSpPr/>
          <p:nvPr/>
        </p:nvSpPr>
        <p:spPr>
          <a:xfrm>
            <a:off x="1905000" y="2141624"/>
            <a:ext cx="637254" cy="377625"/>
          </a:xfrm>
          <a:custGeom>
            <a:avLst/>
            <a:gdLst>
              <a:gd name="connsiteX0" fmla="*/ 1232369 w 2655496"/>
              <a:gd name="connsiteY0" fmla="*/ 4644636 h 4650448"/>
              <a:gd name="connsiteX1" fmla="*/ 1235276 w 2655496"/>
              <a:gd name="connsiteY1" fmla="*/ 3987760 h 4650448"/>
              <a:gd name="connsiteX2" fmla="*/ 1127734 w 2655496"/>
              <a:gd name="connsiteY2" fmla="*/ 3883125 h 4650448"/>
              <a:gd name="connsiteX3" fmla="*/ 0 w 2655496"/>
              <a:gd name="connsiteY3" fmla="*/ 3883125 h 4650448"/>
              <a:gd name="connsiteX4" fmla="*/ 0 w 2655496"/>
              <a:gd name="connsiteY4" fmla="*/ 767324 h 4650448"/>
              <a:gd name="connsiteX5" fmla="*/ 113355 w 2655496"/>
              <a:gd name="connsiteY5" fmla="*/ 767324 h 4650448"/>
              <a:gd name="connsiteX6" fmla="*/ 1101575 w 2655496"/>
              <a:gd name="connsiteY6" fmla="*/ 770231 h 4650448"/>
              <a:gd name="connsiteX7" fmla="*/ 1232369 w 2655496"/>
              <a:gd name="connsiteY7" fmla="*/ 645250 h 4650448"/>
              <a:gd name="connsiteX8" fmla="*/ 1246902 w 2655496"/>
              <a:gd name="connsiteY8" fmla="*/ 0 h 4650448"/>
              <a:gd name="connsiteX9" fmla="*/ 1403854 w 2655496"/>
              <a:gd name="connsiteY9" fmla="*/ 249962 h 4650448"/>
              <a:gd name="connsiteX10" fmla="*/ 2456018 w 2655496"/>
              <a:gd name="connsiteY10" fmla="*/ 1953189 h 4650448"/>
              <a:gd name="connsiteX11" fmla="*/ 2639130 w 2655496"/>
              <a:gd name="connsiteY11" fmla="*/ 2252561 h 4650448"/>
              <a:gd name="connsiteX12" fmla="*/ 2639130 w 2655496"/>
              <a:gd name="connsiteY12" fmla="*/ 2397888 h 4650448"/>
              <a:gd name="connsiteX13" fmla="*/ 1726479 w 2655496"/>
              <a:gd name="connsiteY13" fmla="*/ 3877312 h 4650448"/>
              <a:gd name="connsiteX14" fmla="*/ 1252715 w 2655496"/>
              <a:gd name="connsiteY14" fmla="*/ 4650449 h 4650448"/>
              <a:gd name="connsiteX15" fmla="*/ 1232369 w 2655496"/>
              <a:gd name="connsiteY15" fmla="*/ 4644636 h 465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55496" h="4650448">
                <a:moveTo>
                  <a:pt x="1232369" y="4644636"/>
                </a:moveTo>
                <a:cubicBezTo>
                  <a:pt x="1232369" y="4426646"/>
                  <a:pt x="1229463" y="4205750"/>
                  <a:pt x="1235276" y="3987760"/>
                </a:cubicBezTo>
                <a:cubicBezTo>
                  <a:pt x="1238182" y="3906377"/>
                  <a:pt x="1206210" y="3883125"/>
                  <a:pt x="1127734" y="3883125"/>
                </a:cubicBezTo>
                <a:cubicBezTo>
                  <a:pt x="755698" y="3886031"/>
                  <a:pt x="380755" y="3883125"/>
                  <a:pt x="0" y="3883125"/>
                </a:cubicBezTo>
                <a:cubicBezTo>
                  <a:pt x="0" y="2845494"/>
                  <a:pt x="0" y="1813675"/>
                  <a:pt x="0" y="767324"/>
                </a:cubicBezTo>
                <a:cubicBezTo>
                  <a:pt x="37785" y="767324"/>
                  <a:pt x="75570" y="767324"/>
                  <a:pt x="113355" y="767324"/>
                </a:cubicBezTo>
                <a:cubicBezTo>
                  <a:pt x="441793" y="767324"/>
                  <a:pt x="773137" y="764418"/>
                  <a:pt x="1101575" y="770231"/>
                </a:cubicBezTo>
                <a:cubicBezTo>
                  <a:pt x="1200397" y="773137"/>
                  <a:pt x="1235276" y="749885"/>
                  <a:pt x="1232369" y="645250"/>
                </a:cubicBezTo>
                <a:cubicBezTo>
                  <a:pt x="1223649" y="433073"/>
                  <a:pt x="1229463" y="220896"/>
                  <a:pt x="1246902" y="0"/>
                </a:cubicBezTo>
                <a:cubicBezTo>
                  <a:pt x="1299219" y="84289"/>
                  <a:pt x="1351537" y="165672"/>
                  <a:pt x="1403854" y="249962"/>
                </a:cubicBezTo>
                <a:cubicBezTo>
                  <a:pt x="1755544" y="816735"/>
                  <a:pt x="2104329" y="1386415"/>
                  <a:pt x="2456018" y="1953189"/>
                </a:cubicBezTo>
                <a:cubicBezTo>
                  <a:pt x="2517055" y="2052011"/>
                  <a:pt x="2586812" y="2147926"/>
                  <a:pt x="2639130" y="2252561"/>
                </a:cubicBezTo>
                <a:cubicBezTo>
                  <a:pt x="2659475" y="2293253"/>
                  <a:pt x="2662382" y="2363010"/>
                  <a:pt x="2639130" y="2397888"/>
                </a:cubicBezTo>
                <a:cubicBezTo>
                  <a:pt x="2339757" y="2891998"/>
                  <a:pt x="2031665" y="3383202"/>
                  <a:pt x="1726479" y="3877312"/>
                </a:cubicBezTo>
                <a:cubicBezTo>
                  <a:pt x="1566620" y="4135993"/>
                  <a:pt x="1409667" y="4394674"/>
                  <a:pt x="1252715" y="4650449"/>
                </a:cubicBezTo>
                <a:cubicBezTo>
                  <a:pt x="1246902" y="4650449"/>
                  <a:pt x="1238182" y="4647543"/>
                  <a:pt x="1232369" y="4644636"/>
                </a:cubicBezTo>
                <a:close/>
              </a:path>
            </a:pathLst>
          </a:custGeom>
          <a:solidFill>
            <a:srgbClr val="002060"/>
          </a:solidFill>
          <a:ln w="29040" cap="flat">
            <a:noFill/>
            <a:prstDash val="solid"/>
            <a:miter/>
          </a:ln>
        </p:spPr>
        <p:txBody>
          <a:bodyPr lIns="77925" tIns="38963" rIns="77925" bIns="38963" rtlCol="0" anchor="ctr"/>
          <a:lstStyle/>
          <a:p>
            <a:endParaRPr lang="it-IT" dirty="0"/>
          </a:p>
        </p:txBody>
      </p:sp>
      <p:sp>
        <p:nvSpPr>
          <p:cNvPr id="7" name="object 5"/>
          <p:cNvSpPr/>
          <p:nvPr/>
        </p:nvSpPr>
        <p:spPr>
          <a:xfrm>
            <a:off x="0" y="4911366"/>
            <a:ext cx="41148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ttangolo 9"/>
          <p:cNvSpPr/>
          <p:nvPr/>
        </p:nvSpPr>
        <p:spPr>
          <a:xfrm>
            <a:off x="-304800" y="57150"/>
            <a:ext cx="1143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0" y="123027"/>
            <a:ext cx="4724400" cy="39026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102524" y="123323"/>
            <a:ext cx="4621876" cy="32060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it-IT" b="1" kern="0" dirty="0">
                <a:latin typeface="Trebuchet MS" panose="020B0603020202020204" pitchFamily="34" charset="0"/>
              </a:rPr>
              <a:t>MIR: </a:t>
            </a:r>
            <a:r>
              <a:rPr lang="it-IT" b="1" kern="0" dirty="0" smtClean="0">
                <a:latin typeface="Trebuchet MS" panose="020B0603020202020204" pitchFamily="34" charset="0"/>
              </a:rPr>
              <a:t>AREE TEMATICHE DEI FABBISOGNI</a:t>
            </a:r>
            <a:endParaRPr lang="it-IT" b="1" kern="0" dirty="0">
              <a:latin typeface="Trebuchet MS" panose="020B0603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4125884" y="4373010"/>
            <a:ext cx="4560916" cy="604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2C1BE488-9C23-9446-8DE1-535B2A068FBC}"/>
              </a:ext>
            </a:extLst>
          </p:cNvPr>
          <p:cNvSpPr/>
          <p:nvPr/>
        </p:nvSpPr>
        <p:spPr>
          <a:xfrm>
            <a:off x="2743200" y="813842"/>
            <a:ext cx="4572000" cy="3679673"/>
          </a:xfrm>
          <a:prstGeom prst="rect">
            <a:avLst/>
          </a:prstGeom>
        </p:spPr>
        <p:txBody>
          <a:bodyPr lIns="77925" tIns="38963" rIns="77925" bIns="38963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Aerospazio e Scienza della Terra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Agroalimentare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Automotive trasporti e logistica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Chimica e Processi fisici e chimici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Energia e sostenibilità ambientale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ICT ed Elettronica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Manifattura industriale additiva e avanzata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Materiali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Salute e Biotech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Strumenti di misura e </a:t>
            </a:r>
            <a:r>
              <a:rPr lang="it-IT" sz="1300" dirty="0" err="1">
                <a:latin typeface="Verdana" panose="020B0604030504040204" pitchFamily="34" charset="0"/>
                <a:ea typeface="Verdana" panose="020B0604030504040204" pitchFamily="34" charset="0"/>
              </a:rPr>
              <a:t>standards</a:t>
            </a: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Turismo, scienze sociali e culturali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3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300" dirty="0" err="1">
                <a:latin typeface="Verdana" panose="020B0604030504040204" pitchFamily="34" charset="0"/>
                <a:ea typeface="Verdana" panose="020B0604030504040204" pitchFamily="34" charset="0"/>
              </a:rPr>
              <a:t>Bioeconomia</a:t>
            </a:r>
            <a:endParaRPr lang="it-IT" sz="13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="" xmlns:a16="http://schemas.microsoft.com/office/drawing/2014/main" id="{52EFE8E8-BF0C-49C4-A056-EA5D22D06B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89" y="329478"/>
            <a:ext cx="2404685" cy="1461309"/>
          </a:xfrm>
          <a:prstGeom prst="rect">
            <a:avLst/>
          </a:prstGeom>
        </p:spPr>
      </p:pic>
      <p:sp>
        <p:nvSpPr>
          <p:cNvPr id="17" name="object 6"/>
          <p:cNvSpPr txBox="1"/>
          <p:nvPr/>
        </p:nvSpPr>
        <p:spPr>
          <a:xfrm>
            <a:off x="102524" y="4957738"/>
            <a:ext cx="4012276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it-IT" sz="1000" b="1" spc="-25" dirty="0" err="1" smtClean="0">
                <a:solidFill>
                  <a:schemeClr val="bg1"/>
                </a:solidFill>
                <a:latin typeface="Verdana"/>
                <a:cs typeface="Verdana"/>
              </a:rPr>
              <a:t>puntoimpresadigitale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61</a:t>
            </a:r>
            <a:endParaRPr sz="1000" b="1" dirty="0">
              <a:latin typeface="Verdana"/>
              <a:cs typeface="Verdana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4287" y="60445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200" dirty="0" smtClean="0">
                <a:hlinkClick r:id="rId3"/>
              </a:rPr>
              <a:t>Link  </a:t>
            </a:r>
            <a:r>
              <a:rPr lang="it-IT" sz="1200" dirty="0">
                <a:hlinkClick r:id="rId3"/>
              </a:rPr>
              <a:t>alla </a:t>
            </a:r>
            <a:r>
              <a:rPr lang="it-IT" sz="1200" dirty="0" smtClean="0">
                <a:hlinkClick r:id="rId3"/>
              </a:rPr>
              <a:t>pagina </a:t>
            </a:r>
            <a:r>
              <a:rPr lang="it-IT" sz="1200" dirty="0" smtClean="0"/>
              <a:t>del sito della Camera di Firenze </a:t>
            </a:r>
            <a:r>
              <a:rPr lang="it-IT" sz="1200" dirty="0"/>
              <a:t>dedicata al servizio </a:t>
            </a:r>
          </a:p>
        </p:txBody>
      </p:sp>
    </p:spTree>
    <p:extLst>
      <p:ext uri="{BB962C8B-B14F-4D97-AF65-F5344CB8AC3E}">
        <p14:creationId xmlns:p14="http://schemas.microsoft.com/office/powerpoint/2010/main" val="302049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0" cy="51434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28778"/>
            <a:ext cx="4038600" cy="385572"/>
          </a:xfrm>
          <a:custGeom>
            <a:avLst/>
            <a:gdLst/>
            <a:ahLst/>
            <a:cxnLst/>
            <a:rect l="l" t="t" r="r" b="b"/>
            <a:pathLst>
              <a:path w="4034790" h="391159">
                <a:moveTo>
                  <a:pt x="0" y="390931"/>
                </a:moveTo>
                <a:lnTo>
                  <a:pt x="0" y="0"/>
                </a:lnTo>
                <a:lnTo>
                  <a:pt x="4034673" y="0"/>
                </a:lnTo>
                <a:lnTo>
                  <a:pt x="4034673" y="390931"/>
                </a:lnTo>
                <a:lnTo>
                  <a:pt x="0" y="390931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41" y="147828"/>
            <a:ext cx="38696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340" dirty="0">
                <a:latin typeface="Trebuchet MS"/>
                <a:cs typeface="Trebuchet MS"/>
              </a:rPr>
              <a:t>PUNTO</a:t>
            </a:r>
            <a:r>
              <a:rPr b="1" spc="-145" dirty="0">
                <a:latin typeface="Trebuchet MS"/>
                <a:cs typeface="Trebuchet MS"/>
              </a:rPr>
              <a:t> </a:t>
            </a:r>
            <a:r>
              <a:rPr b="1" spc="355" dirty="0">
                <a:latin typeface="Trebuchet MS"/>
                <a:cs typeface="Trebuchet MS"/>
              </a:rPr>
              <a:t>IMPRESA</a:t>
            </a:r>
            <a:r>
              <a:rPr b="1" spc="-145" dirty="0">
                <a:latin typeface="Trebuchet MS"/>
                <a:cs typeface="Trebuchet MS"/>
              </a:rPr>
              <a:t> </a:t>
            </a:r>
            <a:r>
              <a:rPr b="1" spc="275" dirty="0">
                <a:latin typeface="Trebuchet MS"/>
                <a:cs typeface="Trebuchet MS"/>
              </a:rPr>
              <a:t>DIGITALE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110" y="1655005"/>
            <a:ext cx="4030979" cy="31363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12725">
              <a:lnSpc>
                <a:spcPct val="100499"/>
              </a:lnSpc>
              <a:spcBef>
                <a:spcPts val="90"/>
              </a:spcBef>
            </a:pPr>
            <a:r>
              <a:rPr sz="1300" spc="-175" dirty="0">
                <a:latin typeface="Verdana"/>
                <a:cs typeface="Verdana"/>
              </a:rPr>
              <a:t>Il </a:t>
            </a:r>
            <a:r>
              <a:rPr sz="1300" b="1" spc="-140" dirty="0">
                <a:latin typeface="Verdana"/>
                <a:cs typeface="Verdana"/>
              </a:rPr>
              <a:t>servizio </a:t>
            </a:r>
            <a:r>
              <a:rPr sz="1300" b="1" spc="-135" dirty="0">
                <a:latin typeface="Verdana"/>
                <a:cs typeface="Verdana"/>
              </a:rPr>
              <a:t>gratuito </a:t>
            </a:r>
            <a:r>
              <a:rPr sz="1300" spc="105" dirty="0">
                <a:latin typeface="Verdana"/>
                <a:cs typeface="Verdana"/>
              </a:rPr>
              <a:t>a </a:t>
            </a:r>
            <a:r>
              <a:rPr sz="1300" spc="-25" dirty="0">
                <a:latin typeface="Verdana"/>
                <a:cs typeface="Verdana"/>
              </a:rPr>
              <a:t>supporto </a:t>
            </a:r>
            <a:r>
              <a:rPr sz="1300" dirty="0">
                <a:latin typeface="Verdana"/>
                <a:cs typeface="Verdana"/>
              </a:rPr>
              <a:t>delle </a:t>
            </a:r>
            <a:r>
              <a:rPr sz="1300" spc="-40" dirty="0">
                <a:latin typeface="Verdana"/>
                <a:cs typeface="Verdana"/>
              </a:rPr>
              <a:t>imprese </a:t>
            </a:r>
            <a:r>
              <a:rPr sz="1300" spc="-180" dirty="0">
                <a:latin typeface="Verdana"/>
                <a:cs typeface="Verdana"/>
              </a:rPr>
              <a:t>– </a:t>
            </a:r>
            <a:r>
              <a:rPr sz="1300" spc="-175" dirty="0">
                <a:latin typeface="Verdana"/>
                <a:cs typeface="Verdana"/>
              </a:rPr>
              <a:t> </a:t>
            </a:r>
            <a:r>
              <a:rPr sz="1300" spc="-25" dirty="0">
                <a:latin typeface="Verdana"/>
                <a:cs typeface="Verdana"/>
              </a:rPr>
              <a:t>attraverso un team di </a:t>
            </a:r>
            <a:r>
              <a:rPr lang="it-IT" sz="1300" spc="-25" dirty="0" smtClean="0">
                <a:latin typeface="Verdana"/>
                <a:cs typeface="Verdana"/>
              </a:rPr>
              <a:t>3</a:t>
            </a:r>
            <a:r>
              <a:rPr sz="1300" spc="-25" dirty="0" smtClean="0">
                <a:latin typeface="Verdana"/>
                <a:cs typeface="Verdana"/>
              </a:rPr>
              <a:t> </a:t>
            </a:r>
            <a:r>
              <a:rPr sz="1300" spc="-25" dirty="0">
                <a:latin typeface="Verdana"/>
                <a:cs typeface="Verdana"/>
              </a:rPr>
              <a:t>digital promoter - per la  </a:t>
            </a:r>
            <a:r>
              <a:rPr lang="it-IT" sz="1300" b="1" spc="-25" dirty="0">
                <a:latin typeface="Verdana"/>
                <a:cs typeface="Verdana"/>
              </a:rPr>
              <a:t>doppia transizione</a:t>
            </a:r>
            <a:r>
              <a:rPr lang="it-IT" sz="1300" spc="-25" dirty="0">
                <a:latin typeface="Verdana"/>
                <a:cs typeface="Verdana"/>
              </a:rPr>
              <a:t>: </a:t>
            </a:r>
            <a:r>
              <a:rPr sz="1300" spc="-25" dirty="0" smtClean="0">
                <a:latin typeface="Verdana"/>
                <a:cs typeface="Verdana"/>
              </a:rPr>
              <a:t>digital</a:t>
            </a:r>
            <a:r>
              <a:rPr lang="it-IT" sz="1300" spc="-25" dirty="0" smtClean="0">
                <a:latin typeface="Verdana"/>
                <a:cs typeface="Verdana"/>
              </a:rPr>
              <a:t>e </a:t>
            </a:r>
            <a:r>
              <a:rPr lang="it-IT" sz="1300" spc="-25" dirty="0">
                <a:latin typeface="Verdana"/>
                <a:cs typeface="Verdana"/>
              </a:rPr>
              <a:t>ed </a:t>
            </a:r>
            <a:r>
              <a:rPr lang="it-IT" sz="1300" spc="-25" dirty="0" smtClean="0">
                <a:latin typeface="Verdana"/>
                <a:cs typeface="Verdana"/>
              </a:rPr>
              <a:t>energetica/green</a:t>
            </a:r>
          </a:p>
          <a:p>
            <a:pPr marL="12700" marR="212725">
              <a:lnSpc>
                <a:spcPct val="100499"/>
              </a:lnSpc>
              <a:spcBef>
                <a:spcPts val="90"/>
              </a:spcBef>
            </a:pPr>
            <a:endParaRPr lang="it-IT" sz="1300" spc="-25" dirty="0" smtClean="0">
              <a:latin typeface="Verdana"/>
              <a:cs typeface="Verdana"/>
            </a:endParaRPr>
          </a:p>
          <a:p>
            <a:pPr marL="496570" marR="142875" indent="-342900">
              <a:lnSpc>
                <a:spcPts val="1510"/>
              </a:lnSpc>
              <a:buAutoNum type="arabicPeriod"/>
              <a:tabLst>
                <a:tab pos="496570" algn="l"/>
                <a:tab pos="497205" algn="l"/>
              </a:tabLst>
            </a:pPr>
            <a:r>
              <a:rPr sz="1300" b="1" spc="-140" dirty="0" err="1" smtClean="0">
                <a:latin typeface="Verdana"/>
                <a:cs typeface="Verdana"/>
              </a:rPr>
              <a:t>Fo</a:t>
            </a:r>
            <a:r>
              <a:rPr sz="1300" b="1" spc="-240" dirty="0" err="1" smtClean="0">
                <a:latin typeface="Verdana"/>
                <a:cs typeface="Verdana"/>
              </a:rPr>
              <a:t>r</a:t>
            </a:r>
            <a:r>
              <a:rPr sz="1300" b="1" spc="-155" dirty="0" err="1" smtClean="0">
                <a:latin typeface="Verdana"/>
                <a:cs typeface="Verdana"/>
              </a:rPr>
              <a:t>m</a:t>
            </a:r>
            <a:r>
              <a:rPr sz="1300" b="1" spc="-15" dirty="0" err="1" smtClean="0">
                <a:latin typeface="Verdana"/>
                <a:cs typeface="Verdana"/>
              </a:rPr>
              <a:t>a</a:t>
            </a:r>
            <a:r>
              <a:rPr sz="1300" b="1" spc="-180" dirty="0" err="1" smtClean="0">
                <a:latin typeface="Verdana"/>
                <a:cs typeface="Verdana"/>
              </a:rPr>
              <a:t>z</a:t>
            </a:r>
            <a:r>
              <a:rPr sz="1300" b="1" spc="-65" dirty="0" err="1" smtClean="0">
                <a:latin typeface="Verdana"/>
                <a:cs typeface="Verdana"/>
              </a:rPr>
              <a:t>i</a:t>
            </a:r>
            <a:r>
              <a:rPr sz="1300" b="1" spc="-125" dirty="0" err="1" smtClean="0">
                <a:latin typeface="Verdana"/>
                <a:cs typeface="Verdana"/>
              </a:rPr>
              <a:t>o</a:t>
            </a:r>
            <a:r>
              <a:rPr sz="1300" b="1" spc="-160" dirty="0" err="1" smtClean="0">
                <a:latin typeface="Verdana"/>
                <a:cs typeface="Verdana"/>
              </a:rPr>
              <a:t>n</a:t>
            </a:r>
            <a:r>
              <a:rPr sz="1300" b="1" spc="-35" dirty="0" err="1" smtClean="0">
                <a:latin typeface="Verdana"/>
                <a:cs typeface="Verdana"/>
              </a:rPr>
              <a:t>e</a:t>
            </a:r>
            <a:r>
              <a:rPr sz="1300" b="1" spc="-80" dirty="0" smtClean="0">
                <a:latin typeface="Verdana"/>
                <a:cs typeface="Verdana"/>
              </a:rPr>
              <a:t> </a:t>
            </a:r>
            <a:r>
              <a:rPr sz="1300" spc="10" dirty="0" err="1">
                <a:latin typeface="Verdana"/>
                <a:cs typeface="Verdana"/>
              </a:rPr>
              <a:t>at</a:t>
            </a:r>
            <a:r>
              <a:rPr sz="1300" spc="-80" dirty="0" err="1">
                <a:latin typeface="Verdana"/>
                <a:cs typeface="Verdana"/>
              </a:rPr>
              <a:t>t</a:t>
            </a:r>
            <a:r>
              <a:rPr sz="1300" spc="-170" dirty="0" err="1">
                <a:latin typeface="Verdana"/>
                <a:cs typeface="Verdana"/>
              </a:rPr>
              <a:t>r</a:t>
            </a:r>
            <a:r>
              <a:rPr sz="1300" spc="20" dirty="0" err="1">
                <a:latin typeface="Verdana"/>
                <a:cs typeface="Verdana"/>
              </a:rPr>
              <a:t>a</a:t>
            </a:r>
            <a:r>
              <a:rPr sz="1300" spc="25" dirty="0" err="1">
                <a:latin typeface="Verdana"/>
                <a:cs typeface="Verdana"/>
              </a:rPr>
              <a:t>v</a:t>
            </a:r>
            <a:r>
              <a:rPr sz="1300" spc="70" dirty="0" err="1">
                <a:latin typeface="Verdana"/>
                <a:cs typeface="Verdana"/>
              </a:rPr>
              <a:t>e</a:t>
            </a:r>
            <a:r>
              <a:rPr sz="1300" spc="-170" dirty="0" err="1">
                <a:latin typeface="Verdana"/>
                <a:cs typeface="Verdana"/>
              </a:rPr>
              <a:t>r</a:t>
            </a:r>
            <a:r>
              <a:rPr sz="1300" spc="-180" dirty="0" err="1">
                <a:latin typeface="Verdana"/>
                <a:cs typeface="Verdana"/>
              </a:rPr>
              <a:t>s</a:t>
            </a:r>
            <a:r>
              <a:rPr sz="1300" spc="60" dirty="0" err="1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40" dirty="0" smtClean="0">
                <a:latin typeface="Verdana"/>
                <a:cs typeface="Verdana"/>
              </a:rPr>
              <a:t>we</a:t>
            </a:r>
            <a:r>
              <a:rPr sz="1300" spc="75" dirty="0" smtClean="0">
                <a:latin typeface="Verdana"/>
                <a:cs typeface="Verdana"/>
              </a:rPr>
              <a:t>b</a:t>
            </a:r>
            <a:r>
              <a:rPr sz="1300" spc="-100" dirty="0" smtClean="0">
                <a:latin typeface="Verdana"/>
                <a:cs typeface="Verdana"/>
              </a:rPr>
              <a:t>i</a:t>
            </a:r>
            <a:r>
              <a:rPr sz="1300" spc="25" dirty="0" smtClean="0">
                <a:latin typeface="Verdana"/>
                <a:cs typeface="Verdana"/>
              </a:rPr>
              <a:t>n</a:t>
            </a:r>
            <a:r>
              <a:rPr sz="1300" spc="35" dirty="0" smtClean="0">
                <a:latin typeface="Verdana"/>
                <a:cs typeface="Verdana"/>
              </a:rPr>
              <a:t>a</a:t>
            </a:r>
            <a:r>
              <a:rPr sz="1300" spc="-165" dirty="0" smtClean="0">
                <a:latin typeface="Verdana"/>
                <a:cs typeface="Verdana"/>
              </a:rPr>
              <a:t>r</a:t>
            </a:r>
            <a:r>
              <a:rPr lang="it-IT" sz="1300" spc="-165" dirty="0" smtClean="0">
                <a:latin typeface="Verdana"/>
                <a:cs typeface="Verdana"/>
              </a:rPr>
              <a:t>, </a:t>
            </a:r>
            <a:r>
              <a:rPr sz="1300" spc="-90" dirty="0" smtClean="0">
                <a:latin typeface="Verdana"/>
                <a:cs typeface="Verdana"/>
              </a:rPr>
              <a:t> </a:t>
            </a:r>
            <a:r>
              <a:rPr sz="1300" spc="-180" dirty="0" err="1" smtClean="0">
                <a:latin typeface="Verdana"/>
                <a:cs typeface="Verdana"/>
              </a:rPr>
              <a:t>s</a:t>
            </a:r>
            <a:r>
              <a:rPr sz="1300" spc="15" dirty="0" err="1" smtClean="0">
                <a:latin typeface="Verdana"/>
                <a:cs typeface="Verdana"/>
              </a:rPr>
              <a:t>em</a:t>
            </a:r>
            <a:r>
              <a:rPr sz="1300" spc="-100" dirty="0" err="1" smtClean="0">
                <a:latin typeface="Verdana"/>
                <a:cs typeface="Verdana"/>
              </a:rPr>
              <a:t>i</a:t>
            </a:r>
            <a:r>
              <a:rPr sz="1300" spc="-40" dirty="0" err="1" smtClean="0">
                <a:latin typeface="Verdana"/>
                <a:cs typeface="Verdana"/>
              </a:rPr>
              <a:t>n</a:t>
            </a:r>
            <a:r>
              <a:rPr sz="1300" spc="100" dirty="0" err="1" smtClean="0">
                <a:latin typeface="Verdana"/>
                <a:cs typeface="Verdana"/>
              </a:rPr>
              <a:t>a</a:t>
            </a:r>
            <a:r>
              <a:rPr sz="1300" spc="-170" dirty="0" err="1" smtClean="0">
                <a:latin typeface="Verdana"/>
                <a:cs typeface="Verdana"/>
              </a:rPr>
              <a:t>r</a:t>
            </a:r>
            <a:r>
              <a:rPr sz="1300" spc="-100" dirty="0" err="1" smtClean="0">
                <a:latin typeface="Verdana"/>
                <a:cs typeface="Verdana"/>
              </a:rPr>
              <a:t>i</a:t>
            </a:r>
            <a:r>
              <a:rPr lang="it-IT" sz="1300" spc="-114" dirty="0">
                <a:latin typeface="Verdana"/>
                <a:cs typeface="Verdana"/>
              </a:rPr>
              <a:t> </a:t>
            </a:r>
            <a:r>
              <a:rPr lang="it-IT" sz="1300" spc="-114" dirty="0" smtClean="0">
                <a:latin typeface="Verdana"/>
                <a:cs typeface="Verdana"/>
              </a:rPr>
              <a:t>e</a:t>
            </a:r>
            <a:r>
              <a:rPr sz="1300" spc="-114" dirty="0" smtClean="0">
                <a:latin typeface="Verdana"/>
                <a:cs typeface="Verdana"/>
              </a:rPr>
              <a:t>  </a:t>
            </a:r>
            <a:r>
              <a:rPr sz="1300" dirty="0" err="1" smtClean="0">
                <a:latin typeface="Verdana"/>
                <a:cs typeface="Verdana"/>
              </a:rPr>
              <a:t>la</a:t>
            </a:r>
            <a:r>
              <a:rPr sz="1300" spc="75" dirty="0" err="1" smtClean="0">
                <a:latin typeface="Verdana"/>
                <a:cs typeface="Verdana"/>
              </a:rPr>
              <a:t>b</a:t>
            </a:r>
            <a:r>
              <a:rPr sz="1300" spc="55" dirty="0" err="1" smtClean="0">
                <a:latin typeface="Verdana"/>
                <a:cs typeface="Verdana"/>
              </a:rPr>
              <a:t>o</a:t>
            </a:r>
            <a:r>
              <a:rPr sz="1300" spc="-170" dirty="0" err="1" smtClean="0">
                <a:latin typeface="Verdana"/>
                <a:cs typeface="Verdana"/>
              </a:rPr>
              <a:t>r</a:t>
            </a:r>
            <a:r>
              <a:rPr sz="1300" spc="100" dirty="0" err="1" smtClean="0">
                <a:latin typeface="Verdana"/>
                <a:cs typeface="Verdana"/>
              </a:rPr>
              <a:t>a</a:t>
            </a:r>
            <a:r>
              <a:rPr sz="1300" spc="-80" dirty="0" err="1" smtClean="0">
                <a:latin typeface="Verdana"/>
                <a:cs typeface="Verdana"/>
              </a:rPr>
              <a:t>t</a:t>
            </a:r>
            <a:r>
              <a:rPr sz="1300" spc="55" dirty="0" err="1" smtClean="0">
                <a:latin typeface="Verdana"/>
                <a:cs typeface="Verdana"/>
              </a:rPr>
              <a:t>o</a:t>
            </a:r>
            <a:r>
              <a:rPr sz="1300" spc="-170" dirty="0" err="1" smtClean="0">
                <a:latin typeface="Verdana"/>
                <a:cs typeface="Verdana"/>
              </a:rPr>
              <a:t>r</a:t>
            </a:r>
            <a:r>
              <a:rPr sz="1300" spc="-105" dirty="0" err="1" smtClean="0">
                <a:latin typeface="Verdana"/>
                <a:cs typeface="Verdana"/>
              </a:rPr>
              <a:t>i</a:t>
            </a:r>
            <a:endParaRPr lang="it-IT" sz="1300" spc="-105" dirty="0">
              <a:latin typeface="Verdana"/>
              <a:cs typeface="Verdana"/>
            </a:endParaRPr>
          </a:p>
          <a:p>
            <a:pPr marL="496570" marR="142875" indent="-342900">
              <a:lnSpc>
                <a:spcPts val="1510"/>
              </a:lnSpc>
              <a:buAutoNum type="arabicPeriod"/>
              <a:tabLst>
                <a:tab pos="496570" algn="l"/>
                <a:tab pos="497205" algn="l"/>
              </a:tabLst>
            </a:pPr>
            <a:endParaRPr sz="1400" dirty="0">
              <a:latin typeface="Verdana"/>
              <a:cs typeface="Verdana"/>
            </a:endParaRPr>
          </a:p>
          <a:p>
            <a:pPr marL="496570" marR="5080" indent="-343535">
              <a:lnSpc>
                <a:spcPts val="1490"/>
              </a:lnSpc>
              <a:buAutoNum type="arabicPeriod"/>
              <a:tabLst>
                <a:tab pos="496570" algn="l"/>
                <a:tab pos="497205" algn="l"/>
              </a:tabLst>
            </a:pPr>
            <a:r>
              <a:rPr sz="1300" b="1" dirty="0" err="1" smtClean="0">
                <a:latin typeface="Verdana"/>
                <a:cs typeface="Verdana"/>
              </a:rPr>
              <a:t>C</a:t>
            </a:r>
            <a:r>
              <a:rPr sz="1300" b="1" spc="10" dirty="0" err="1" smtClean="0">
                <a:latin typeface="Verdana"/>
                <a:cs typeface="Verdana"/>
              </a:rPr>
              <a:t>o</a:t>
            </a:r>
            <a:r>
              <a:rPr sz="1300" b="1" spc="-160" dirty="0" err="1" smtClean="0">
                <a:latin typeface="Verdana"/>
                <a:cs typeface="Verdana"/>
              </a:rPr>
              <a:t>n</a:t>
            </a:r>
            <a:r>
              <a:rPr sz="1300" b="1" spc="-200" dirty="0" err="1" smtClean="0">
                <a:latin typeface="Verdana"/>
                <a:cs typeface="Verdana"/>
              </a:rPr>
              <a:t>s</a:t>
            </a:r>
            <a:r>
              <a:rPr sz="1300" b="1" spc="-160" dirty="0" err="1" smtClean="0">
                <a:latin typeface="Verdana"/>
                <a:cs typeface="Verdana"/>
              </a:rPr>
              <a:t>u</a:t>
            </a:r>
            <a:r>
              <a:rPr sz="1300" b="1" spc="-135" dirty="0" err="1" smtClean="0">
                <a:latin typeface="Verdana"/>
                <a:cs typeface="Verdana"/>
              </a:rPr>
              <a:t>l</a:t>
            </a:r>
            <a:r>
              <a:rPr sz="1300" b="1" spc="-35" dirty="0" err="1" smtClean="0">
                <a:latin typeface="Verdana"/>
                <a:cs typeface="Verdana"/>
              </a:rPr>
              <a:t>e</a:t>
            </a:r>
            <a:r>
              <a:rPr sz="1300" b="1" spc="-160" dirty="0" err="1" smtClean="0">
                <a:latin typeface="Verdana"/>
                <a:cs typeface="Verdana"/>
              </a:rPr>
              <a:t>n</a:t>
            </a:r>
            <a:r>
              <a:rPr sz="1300" b="1" spc="-180" dirty="0" err="1" smtClean="0">
                <a:latin typeface="Verdana"/>
                <a:cs typeface="Verdana"/>
              </a:rPr>
              <a:t>z</a:t>
            </a:r>
            <a:r>
              <a:rPr sz="1300" b="1" spc="-15" dirty="0" err="1" smtClean="0">
                <a:latin typeface="Verdana"/>
                <a:cs typeface="Verdana"/>
              </a:rPr>
              <a:t>a</a:t>
            </a:r>
            <a:r>
              <a:rPr sz="1300" spc="-95" dirty="0" smtClean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pe</a:t>
            </a:r>
            <a:r>
              <a:rPr sz="1300" spc="-165" dirty="0">
                <a:latin typeface="Verdana"/>
                <a:cs typeface="Verdana"/>
              </a:rPr>
              <a:t>r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40" dirty="0">
                <a:latin typeface="Verdana"/>
                <a:cs typeface="Verdana"/>
              </a:rPr>
              <a:t>u</a:t>
            </a:r>
            <a:r>
              <a:rPr sz="1300" spc="-30" dirty="0">
                <a:latin typeface="Verdana"/>
                <a:cs typeface="Verdana"/>
              </a:rPr>
              <a:t>n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-180" dirty="0">
                <a:latin typeface="Verdana"/>
                <a:cs typeface="Verdana"/>
              </a:rPr>
              <a:t>s</a:t>
            </a:r>
            <a:r>
              <a:rPr sz="1300" spc="40" dirty="0">
                <a:latin typeface="Verdana"/>
                <a:cs typeface="Verdana"/>
              </a:rPr>
              <a:t>o  </a:t>
            </a:r>
            <a:r>
              <a:rPr sz="1300" spc="-20" dirty="0">
                <a:latin typeface="Verdana"/>
                <a:cs typeface="Verdana"/>
              </a:rPr>
              <a:t>d</a:t>
            </a:r>
            <a:r>
              <a:rPr sz="1300" spc="-5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50" dirty="0">
                <a:latin typeface="Verdana"/>
                <a:cs typeface="Verdana"/>
              </a:rPr>
              <a:t>ff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100" dirty="0">
                <a:latin typeface="Verdana"/>
                <a:cs typeface="Verdana"/>
              </a:rPr>
              <a:t>a</a:t>
            </a:r>
            <a:r>
              <a:rPr sz="1300" spc="-45" dirty="0">
                <a:latin typeface="Verdana"/>
                <a:cs typeface="Verdana"/>
              </a:rPr>
              <a:t>m</a:t>
            </a:r>
            <a:r>
              <a:rPr sz="1300" spc="70" dirty="0">
                <a:latin typeface="Verdana"/>
                <a:cs typeface="Verdana"/>
              </a:rPr>
              <a:t>e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-10" dirty="0">
                <a:latin typeface="Verdana"/>
                <a:cs typeface="Verdana"/>
              </a:rPr>
              <a:t>to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180" dirty="0" err="1">
                <a:latin typeface="Verdana"/>
                <a:cs typeface="Verdana"/>
              </a:rPr>
              <a:t>s</a:t>
            </a:r>
            <a:r>
              <a:rPr sz="1300" spc="-125" dirty="0" err="1">
                <a:latin typeface="Verdana"/>
                <a:cs typeface="Verdana"/>
              </a:rPr>
              <a:t>tr</a:t>
            </a:r>
            <a:r>
              <a:rPr sz="1300" spc="100" dirty="0" err="1">
                <a:latin typeface="Verdana"/>
                <a:cs typeface="Verdana"/>
              </a:rPr>
              <a:t>a</a:t>
            </a:r>
            <a:r>
              <a:rPr sz="1300" spc="-10" dirty="0" err="1">
                <a:latin typeface="Verdana"/>
                <a:cs typeface="Verdana"/>
              </a:rPr>
              <a:t>t</a:t>
            </a:r>
            <a:r>
              <a:rPr sz="1300" dirty="0" err="1">
                <a:latin typeface="Verdana"/>
                <a:cs typeface="Verdana"/>
              </a:rPr>
              <a:t>e</a:t>
            </a:r>
            <a:r>
              <a:rPr sz="1300" spc="55" dirty="0" err="1">
                <a:latin typeface="Verdana"/>
                <a:cs typeface="Verdana"/>
              </a:rPr>
              <a:t>g</a:t>
            </a:r>
            <a:r>
              <a:rPr sz="1300" spc="-100" dirty="0" err="1">
                <a:latin typeface="Verdana"/>
                <a:cs typeface="Verdana"/>
              </a:rPr>
              <a:t>i</a:t>
            </a:r>
            <a:r>
              <a:rPr sz="1300" spc="155" dirty="0" err="1">
                <a:latin typeface="Verdana"/>
                <a:cs typeface="Verdana"/>
              </a:rPr>
              <a:t>c</a:t>
            </a:r>
            <a:r>
              <a:rPr sz="1300" spc="60" dirty="0" err="1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100" dirty="0" err="1" smtClean="0">
                <a:latin typeface="Verdana"/>
                <a:cs typeface="Verdana"/>
              </a:rPr>
              <a:t>a</a:t>
            </a:r>
            <a:r>
              <a:rPr sz="1300" spc="-100" dirty="0" err="1" smtClean="0">
                <a:latin typeface="Verdana"/>
                <a:cs typeface="Verdana"/>
              </a:rPr>
              <a:t>ll</a:t>
            </a:r>
            <a:r>
              <a:rPr sz="1300" spc="110" dirty="0" err="1" smtClean="0">
                <a:latin typeface="Verdana"/>
                <a:cs typeface="Verdana"/>
              </a:rPr>
              <a:t>’</a:t>
            </a:r>
            <a:r>
              <a:rPr sz="1300" spc="-100" dirty="0" err="1" smtClean="0">
                <a:latin typeface="Verdana"/>
                <a:cs typeface="Verdana"/>
              </a:rPr>
              <a:t>i</a:t>
            </a:r>
            <a:r>
              <a:rPr sz="1300" spc="-45" dirty="0" err="1" smtClean="0">
                <a:latin typeface="Verdana"/>
                <a:cs typeface="Verdana"/>
              </a:rPr>
              <a:t>m</a:t>
            </a:r>
            <a:r>
              <a:rPr sz="1300" spc="75" dirty="0" err="1" smtClean="0">
                <a:latin typeface="Verdana"/>
                <a:cs typeface="Verdana"/>
              </a:rPr>
              <a:t>p</a:t>
            </a:r>
            <a:r>
              <a:rPr sz="1300" spc="-170" dirty="0" err="1" smtClean="0">
                <a:latin typeface="Verdana"/>
                <a:cs typeface="Verdana"/>
              </a:rPr>
              <a:t>r</a:t>
            </a:r>
            <a:r>
              <a:rPr sz="1300" spc="70" dirty="0" err="1" smtClean="0">
                <a:latin typeface="Verdana"/>
                <a:cs typeface="Verdana"/>
              </a:rPr>
              <a:t>e</a:t>
            </a:r>
            <a:r>
              <a:rPr sz="1300" spc="-180" dirty="0" err="1" smtClean="0">
                <a:latin typeface="Verdana"/>
                <a:cs typeface="Verdana"/>
              </a:rPr>
              <a:t>s</a:t>
            </a:r>
            <a:r>
              <a:rPr sz="1300" spc="105" dirty="0" err="1" smtClean="0">
                <a:latin typeface="Verdana"/>
                <a:cs typeface="Verdana"/>
              </a:rPr>
              <a:t>a</a:t>
            </a:r>
            <a:endParaRPr lang="it-IT" sz="1300" spc="105" dirty="0" smtClean="0">
              <a:latin typeface="Verdana"/>
              <a:cs typeface="Verdana"/>
            </a:endParaRPr>
          </a:p>
          <a:p>
            <a:pPr marL="496570" marR="5080" indent="-343535">
              <a:lnSpc>
                <a:spcPts val="1490"/>
              </a:lnSpc>
              <a:buAutoNum type="arabicPeriod"/>
              <a:tabLst>
                <a:tab pos="496570" algn="l"/>
                <a:tab pos="497205" algn="l"/>
              </a:tabLst>
            </a:pPr>
            <a:endParaRPr lang="it-IT" sz="1300" spc="105" dirty="0">
              <a:latin typeface="Verdana"/>
              <a:cs typeface="Verdana"/>
            </a:endParaRPr>
          </a:p>
          <a:p>
            <a:pPr marL="496570" marR="5080" indent="-343535">
              <a:lnSpc>
                <a:spcPts val="1490"/>
              </a:lnSpc>
              <a:buAutoNum type="arabicPeriod"/>
              <a:tabLst>
                <a:tab pos="496570" algn="l"/>
                <a:tab pos="497205" algn="l"/>
              </a:tabLst>
            </a:pPr>
            <a:r>
              <a:rPr lang="it-IT" sz="1300" b="1" spc="105" dirty="0" err="1" smtClean="0">
                <a:latin typeface="Verdana"/>
                <a:cs typeface="Verdana"/>
              </a:rPr>
              <a:t>Assessment</a:t>
            </a:r>
            <a:r>
              <a:rPr lang="it-IT" sz="1300" spc="105" dirty="0" err="1" smtClean="0">
                <a:latin typeface="Verdana"/>
                <a:cs typeface="Verdana"/>
              </a:rPr>
              <a:t>:</a:t>
            </a:r>
            <a:r>
              <a:rPr lang="it-IT" sz="1400" dirty="0" err="1"/>
              <a:t>valutazione</a:t>
            </a:r>
            <a:r>
              <a:rPr lang="it-IT" sz="1400" dirty="0"/>
              <a:t> del livello di maturità digitale </a:t>
            </a:r>
            <a:r>
              <a:rPr lang="it-IT" sz="1400" dirty="0" smtClean="0"/>
              <a:t>e di sostenibilità delle imprese 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Verdana"/>
              <a:buAutoNum type="arabicPeriod"/>
            </a:pPr>
            <a:endParaRPr sz="1200" dirty="0">
              <a:latin typeface="Verdana"/>
              <a:cs typeface="Verdana"/>
            </a:endParaRPr>
          </a:p>
          <a:p>
            <a:pPr marL="496570" marR="255904" indent="-343535">
              <a:lnSpc>
                <a:spcPct val="101499"/>
              </a:lnSpc>
              <a:buAutoNum type="arabicPeriod"/>
              <a:tabLst>
                <a:tab pos="496570" algn="l"/>
                <a:tab pos="497205" algn="l"/>
              </a:tabLst>
            </a:pPr>
            <a:r>
              <a:rPr sz="1300" b="1" spc="-75" dirty="0" smtClean="0">
                <a:latin typeface="Verdana"/>
                <a:cs typeface="Verdana"/>
              </a:rPr>
              <a:t>Vo</a:t>
            </a:r>
            <a:r>
              <a:rPr sz="1300" b="1" spc="-160" dirty="0" smtClean="0">
                <a:latin typeface="Verdana"/>
                <a:cs typeface="Verdana"/>
              </a:rPr>
              <a:t>u</a:t>
            </a:r>
            <a:r>
              <a:rPr sz="1300" b="1" spc="65" dirty="0" smtClean="0">
                <a:latin typeface="Verdana"/>
                <a:cs typeface="Verdana"/>
              </a:rPr>
              <a:t>c</a:t>
            </a:r>
            <a:r>
              <a:rPr sz="1300" b="1" spc="-160" dirty="0" smtClean="0">
                <a:latin typeface="Verdana"/>
                <a:cs typeface="Verdana"/>
              </a:rPr>
              <a:t>h</a:t>
            </a:r>
            <a:r>
              <a:rPr sz="1300" b="1" spc="-35" dirty="0" smtClean="0">
                <a:latin typeface="Verdana"/>
                <a:cs typeface="Verdana"/>
              </a:rPr>
              <a:t>e</a:t>
            </a:r>
            <a:r>
              <a:rPr sz="1300" b="1" spc="-235" dirty="0" smtClean="0">
                <a:latin typeface="Verdana"/>
                <a:cs typeface="Verdana"/>
              </a:rPr>
              <a:t>r</a:t>
            </a:r>
            <a:r>
              <a:rPr sz="1300" spc="-114" dirty="0" smtClean="0">
                <a:latin typeface="Verdana"/>
                <a:cs typeface="Verdana"/>
              </a:rPr>
              <a:t>,</a:t>
            </a:r>
            <a:r>
              <a:rPr sz="1300" spc="-95" dirty="0" smtClean="0">
                <a:latin typeface="Verdana"/>
                <a:cs typeface="Verdana"/>
              </a:rPr>
              <a:t> 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50" dirty="0">
                <a:latin typeface="Verdana"/>
                <a:cs typeface="Verdana"/>
              </a:rPr>
              <a:t>vv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155" dirty="0">
                <a:latin typeface="Verdana"/>
                <a:cs typeface="Verdana"/>
              </a:rPr>
              <a:t>c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-10" dirty="0">
                <a:latin typeface="Verdana"/>
                <a:cs typeface="Verdana"/>
              </a:rPr>
              <a:t>ib</a:t>
            </a:r>
            <a:r>
              <a:rPr sz="1300" spc="-40" dirty="0">
                <a:latin typeface="Verdana"/>
                <a:cs typeface="Verdana"/>
              </a:rPr>
              <a:t>u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a  </a:t>
            </a:r>
            <a:r>
              <a:rPr sz="1300" dirty="0">
                <a:latin typeface="Verdana"/>
                <a:cs typeface="Verdana"/>
              </a:rPr>
              <a:t>fo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pe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75" dirty="0">
                <a:latin typeface="Verdana"/>
                <a:cs typeface="Verdana"/>
              </a:rPr>
              <a:t>d</a:t>
            </a:r>
            <a:r>
              <a:rPr sz="1300" spc="-40" dirty="0">
                <a:latin typeface="Verdana"/>
                <a:cs typeface="Verdana"/>
              </a:rPr>
              <a:t>u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pe</a:t>
            </a:r>
            <a:r>
              <a:rPr sz="1300" spc="-165" dirty="0">
                <a:latin typeface="Verdana"/>
                <a:cs typeface="Verdana"/>
              </a:rPr>
              <a:t>r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p</a:t>
            </a:r>
            <a:r>
              <a:rPr sz="1300" spc="-170" dirty="0">
                <a:latin typeface="Verdana"/>
                <a:cs typeface="Verdana"/>
              </a:rPr>
              <a:t>r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60" dirty="0">
                <a:latin typeface="Verdana"/>
                <a:cs typeface="Verdana"/>
              </a:rPr>
              <a:t>g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95" dirty="0">
                <a:latin typeface="Verdana"/>
                <a:cs typeface="Verdana"/>
              </a:rPr>
              <a:t> 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40" dirty="0">
                <a:latin typeface="Verdana"/>
                <a:cs typeface="Verdana"/>
              </a:rPr>
              <a:t>nn</a:t>
            </a:r>
            <a:r>
              <a:rPr sz="1300" spc="55" dirty="0">
                <a:latin typeface="Verdana"/>
                <a:cs typeface="Verdana"/>
              </a:rPr>
              <a:t>o</a:t>
            </a:r>
            <a:r>
              <a:rPr sz="1300" spc="25" dirty="0">
                <a:latin typeface="Verdana"/>
                <a:cs typeface="Verdana"/>
              </a:rPr>
              <a:t>v</a:t>
            </a:r>
            <a:r>
              <a:rPr sz="1300" spc="2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-100" dirty="0">
                <a:latin typeface="Verdana"/>
                <a:cs typeface="Verdana"/>
              </a:rPr>
              <a:t>i</a:t>
            </a:r>
            <a:r>
              <a:rPr sz="1300" spc="-75" dirty="0">
                <a:latin typeface="Verdana"/>
                <a:cs typeface="Verdana"/>
              </a:rPr>
              <a:t>vi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4911090"/>
            <a:ext cx="4114800" cy="232410"/>
          </a:xfrm>
          <a:custGeom>
            <a:avLst/>
            <a:gdLst/>
            <a:ahLst/>
            <a:cxnLst/>
            <a:rect l="l" t="t" r="r" b="b"/>
            <a:pathLst>
              <a:path w="3789679" h="232410">
                <a:moveTo>
                  <a:pt x="0" y="232130"/>
                </a:moveTo>
                <a:lnTo>
                  <a:pt x="0" y="0"/>
                </a:lnTo>
                <a:lnTo>
                  <a:pt x="3789575" y="0"/>
                </a:lnTo>
                <a:lnTo>
                  <a:pt x="3789575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480" y="4935220"/>
            <a:ext cx="36893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puntoimpresadigitale@fi.camcom.it</a:t>
            </a:r>
            <a:r>
              <a:rPr sz="1000" spc="5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120" dirty="0">
                <a:solidFill>
                  <a:srgbClr val="FFFFFF"/>
                </a:solidFill>
                <a:latin typeface="Verdana"/>
                <a:cs typeface="Verdana"/>
              </a:rPr>
              <a:t>Tel.</a:t>
            </a:r>
            <a:r>
              <a:rPr sz="1000" b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0" y="4911089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78738" y="4935220"/>
            <a:ext cx="40690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it-IT" sz="1000" b="1" spc="-25" dirty="0" err="1" smtClean="0">
                <a:solidFill>
                  <a:schemeClr val="bg1"/>
                </a:solidFill>
                <a:latin typeface="Verdana"/>
                <a:cs typeface="Verdana"/>
              </a:rPr>
              <a:t>puntoimpresadigitale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61</a:t>
            </a:r>
            <a:endParaRPr sz="1000" b="1" dirty="0">
              <a:latin typeface="Verdana"/>
              <a:cs typeface="Verdana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742950"/>
            <a:ext cx="1371600" cy="8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8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739" y="898652"/>
            <a:ext cx="3960495" cy="3443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860">
              <a:lnSpc>
                <a:spcPct val="100000"/>
              </a:lnSpc>
              <a:spcBef>
                <a:spcPts val="100"/>
              </a:spcBef>
            </a:pPr>
            <a:endParaRPr lang="it-IT" sz="1300" spc="-165" dirty="0" smtClean="0">
              <a:latin typeface="Verdana"/>
              <a:cs typeface="Verdana"/>
            </a:endParaRPr>
          </a:p>
          <a:p>
            <a:pPr marL="12700" marR="22860">
              <a:lnSpc>
                <a:spcPct val="100000"/>
              </a:lnSpc>
              <a:spcBef>
                <a:spcPts val="100"/>
              </a:spcBef>
            </a:pPr>
            <a:r>
              <a:rPr sz="1300" spc="-165" dirty="0" smtClean="0">
                <a:latin typeface="Verdana"/>
                <a:cs typeface="Verdana"/>
              </a:rPr>
              <a:t>Il</a:t>
            </a:r>
            <a:r>
              <a:rPr sz="1300" spc="-90" dirty="0" smtClean="0">
                <a:latin typeface="Verdana"/>
                <a:cs typeface="Verdana"/>
              </a:rPr>
              <a:t> </a:t>
            </a:r>
            <a:r>
              <a:rPr sz="1300" b="1" spc="130" dirty="0">
                <a:latin typeface="Verdana"/>
                <a:cs typeface="Verdana"/>
              </a:rPr>
              <a:t>C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50" dirty="0">
                <a:latin typeface="Verdana"/>
                <a:cs typeface="Verdana"/>
              </a:rPr>
              <a:t>m</a:t>
            </a:r>
            <a:r>
              <a:rPr sz="1300" b="1" spc="-95" dirty="0">
                <a:latin typeface="Verdana"/>
                <a:cs typeface="Verdana"/>
              </a:rPr>
              <a:t>i</a:t>
            </a:r>
            <a:r>
              <a:rPr sz="1300" b="1" spc="-65" dirty="0">
                <a:latin typeface="Verdana"/>
                <a:cs typeface="Verdana"/>
              </a:rPr>
              <a:t>t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65" dirty="0">
                <a:latin typeface="Verdana"/>
                <a:cs typeface="Verdana"/>
              </a:rPr>
              <a:t>t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85" dirty="0">
                <a:latin typeface="Verdana"/>
                <a:cs typeface="Verdana"/>
              </a:rPr>
              <a:t> </a:t>
            </a:r>
            <a:r>
              <a:rPr sz="1300" b="1" spc="-95" dirty="0">
                <a:latin typeface="Verdana"/>
                <a:cs typeface="Verdana"/>
              </a:rPr>
              <a:t>l</a:t>
            </a:r>
            <a:r>
              <a:rPr sz="1300" b="1" spc="55" dirty="0">
                <a:latin typeface="Verdana"/>
                <a:cs typeface="Verdana"/>
              </a:rPr>
              <a:t>o</a:t>
            </a:r>
            <a:r>
              <a:rPr sz="1300" b="1" spc="-65" dirty="0">
                <a:latin typeface="Verdana"/>
                <a:cs typeface="Verdana"/>
              </a:rPr>
              <a:t>tt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95" dirty="0">
                <a:latin typeface="Verdana"/>
                <a:cs typeface="Verdana"/>
              </a:rPr>
              <a:t>ll</a:t>
            </a:r>
            <a:r>
              <a:rPr sz="1300" b="1" spc="95" dirty="0">
                <a:latin typeface="Verdana"/>
                <a:cs typeface="Verdana"/>
              </a:rPr>
              <a:t>a</a:t>
            </a:r>
            <a:r>
              <a:rPr sz="1300" b="1" spc="-80" dirty="0">
                <a:latin typeface="Verdana"/>
                <a:cs typeface="Verdana"/>
              </a:rPr>
              <a:t> </a:t>
            </a:r>
            <a:r>
              <a:rPr sz="1300" b="1" spc="145" dirty="0" err="1">
                <a:latin typeface="Verdana"/>
                <a:cs typeface="Verdana"/>
              </a:rPr>
              <a:t>c</a:t>
            </a:r>
            <a:r>
              <a:rPr sz="1300" b="1" spc="55" dirty="0" err="1">
                <a:latin typeface="Verdana"/>
                <a:cs typeface="Verdana"/>
              </a:rPr>
              <a:t>o</a:t>
            </a:r>
            <a:r>
              <a:rPr sz="1300" b="1" spc="-25" dirty="0" err="1">
                <a:latin typeface="Verdana"/>
                <a:cs typeface="Verdana"/>
              </a:rPr>
              <a:t>n</a:t>
            </a:r>
            <a:r>
              <a:rPr sz="1300" b="1" spc="-65" dirty="0" err="1">
                <a:latin typeface="Verdana"/>
                <a:cs typeface="Verdana"/>
              </a:rPr>
              <a:t>t</a:t>
            </a:r>
            <a:r>
              <a:rPr sz="1300" b="1" spc="-155" dirty="0" err="1">
                <a:latin typeface="Verdana"/>
                <a:cs typeface="Verdana"/>
              </a:rPr>
              <a:t>r</a:t>
            </a:r>
            <a:r>
              <a:rPr sz="1300" b="1" spc="95" dirty="0" err="1">
                <a:latin typeface="Verdana"/>
                <a:cs typeface="Verdana"/>
              </a:rPr>
              <a:t>a</a:t>
            </a:r>
            <a:r>
              <a:rPr sz="1300" b="1" spc="-55" dirty="0" err="1">
                <a:latin typeface="Verdana"/>
                <a:cs typeface="Verdana"/>
              </a:rPr>
              <a:t>ff</a:t>
            </a:r>
            <a:r>
              <a:rPr sz="1300" b="1" spc="95" dirty="0" err="1">
                <a:latin typeface="Verdana"/>
                <a:cs typeface="Verdana"/>
              </a:rPr>
              <a:t>a</a:t>
            </a:r>
            <a:r>
              <a:rPr sz="1300" b="1" spc="-125" dirty="0" err="1">
                <a:latin typeface="Verdana"/>
                <a:cs typeface="Verdana"/>
              </a:rPr>
              <a:t>z</a:t>
            </a:r>
            <a:r>
              <a:rPr sz="1300" b="1" spc="-95" dirty="0" err="1">
                <a:latin typeface="Verdana"/>
                <a:cs typeface="Verdana"/>
              </a:rPr>
              <a:t>i</a:t>
            </a:r>
            <a:r>
              <a:rPr sz="1300" b="1" spc="55" dirty="0" err="1">
                <a:latin typeface="Verdana"/>
                <a:cs typeface="Verdana"/>
              </a:rPr>
              <a:t>o</a:t>
            </a:r>
            <a:r>
              <a:rPr sz="1300" b="1" spc="-25" dirty="0" err="1">
                <a:latin typeface="Verdana"/>
                <a:cs typeface="Verdana"/>
              </a:rPr>
              <a:t>n</a:t>
            </a:r>
            <a:r>
              <a:rPr sz="1300" b="1" spc="65" dirty="0" err="1">
                <a:latin typeface="Verdana"/>
                <a:cs typeface="Verdana"/>
              </a:rPr>
              <a:t>e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lang="it-IT" sz="1300" spc="65" dirty="0">
                <a:latin typeface="Verdana"/>
                <a:cs typeface="Verdana"/>
              </a:rPr>
              <a:t>è</a:t>
            </a:r>
            <a:r>
              <a:rPr lang="it-IT" sz="1300" spc="-90" dirty="0">
                <a:latin typeface="Verdana"/>
                <a:cs typeface="Verdana"/>
              </a:rPr>
              <a:t> </a:t>
            </a:r>
            <a:r>
              <a:rPr lang="it-IT" sz="1300" spc="-35" dirty="0">
                <a:latin typeface="Verdana"/>
                <a:cs typeface="Verdana"/>
              </a:rPr>
              <a:t>u</a:t>
            </a:r>
            <a:r>
              <a:rPr lang="it-IT" sz="1300" spc="-30" dirty="0">
                <a:latin typeface="Verdana"/>
                <a:cs typeface="Verdana"/>
              </a:rPr>
              <a:t>n</a:t>
            </a:r>
            <a:r>
              <a:rPr lang="it-IT" sz="1300" spc="-80" dirty="0">
                <a:latin typeface="Verdana"/>
                <a:cs typeface="Verdana"/>
              </a:rPr>
              <a:t> </a:t>
            </a:r>
            <a:r>
              <a:rPr lang="it-IT" sz="1300" spc="55" dirty="0">
                <a:latin typeface="Verdana"/>
                <a:cs typeface="Verdana"/>
              </a:rPr>
              <a:t>o</a:t>
            </a:r>
            <a:r>
              <a:rPr lang="it-IT" sz="1300" spc="-155" dirty="0">
                <a:latin typeface="Verdana"/>
                <a:cs typeface="Verdana"/>
              </a:rPr>
              <a:t>r</a:t>
            </a:r>
            <a:r>
              <a:rPr lang="it-IT" sz="1300" spc="60" dirty="0">
                <a:latin typeface="Verdana"/>
                <a:cs typeface="Verdana"/>
              </a:rPr>
              <a:t>g</a:t>
            </a:r>
            <a:r>
              <a:rPr lang="it-IT" sz="1300" spc="95" dirty="0">
                <a:latin typeface="Verdana"/>
                <a:cs typeface="Verdana"/>
              </a:rPr>
              <a:t>a</a:t>
            </a:r>
            <a:r>
              <a:rPr lang="it-IT" sz="1300" spc="-25" dirty="0">
                <a:latin typeface="Verdana"/>
                <a:cs typeface="Verdana"/>
              </a:rPr>
              <a:t>n</a:t>
            </a:r>
            <a:r>
              <a:rPr lang="it-IT" sz="1300" spc="-95" dirty="0">
                <a:latin typeface="Verdana"/>
                <a:cs typeface="Verdana"/>
              </a:rPr>
              <a:t>i</a:t>
            </a:r>
            <a:r>
              <a:rPr lang="it-IT" sz="1300" spc="-165" dirty="0">
                <a:latin typeface="Verdana"/>
                <a:cs typeface="Verdana"/>
              </a:rPr>
              <a:t>s</a:t>
            </a:r>
            <a:r>
              <a:rPr lang="it-IT" sz="1300" spc="-50" dirty="0">
                <a:latin typeface="Verdana"/>
                <a:cs typeface="Verdana"/>
              </a:rPr>
              <a:t>m</a:t>
            </a:r>
            <a:r>
              <a:rPr lang="it-IT" sz="1300" spc="40" dirty="0">
                <a:latin typeface="Verdana"/>
                <a:cs typeface="Verdana"/>
              </a:rPr>
              <a:t>o  </a:t>
            </a:r>
            <a:r>
              <a:rPr lang="it-IT" sz="1300" spc="10" dirty="0">
                <a:latin typeface="Verdana"/>
                <a:cs typeface="Verdana"/>
              </a:rPr>
              <a:t>composto </a:t>
            </a:r>
            <a:r>
              <a:rPr lang="it-IT" sz="1300" spc="85" dirty="0">
                <a:latin typeface="Verdana"/>
                <a:cs typeface="Verdana"/>
              </a:rPr>
              <a:t>da </a:t>
            </a:r>
            <a:r>
              <a:rPr lang="it-IT" sz="1300" spc="-20" dirty="0">
                <a:latin typeface="Verdana"/>
                <a:cs typeface="Verdana"/>
              </a:rPr>
              <a:t>rappresentanti </a:t>
            </a:r>
            <a:r>
              <a:rPr lang="it-IT" sz="1300" spc="-10" dirty="0">
                <a:latin typeface="Verdana"/>
                <a:cs typeface="Verdana"/>
              </a:rPr>
              <a:t>di </a:t>
            </a:r>
            <a:r>
              <a:rPr lang="it-IT" sz="1300" spc="-10" dirty="0" err="1" smtClean="0">
                <a:latin typeface="Verdana"/>
                <a:cs typeface="Verdana"/>
              </a:rPr>
              <a:t>MiMIT</a:t>
            </a:r>
            <a:r>
              <a:rPr lang="it-IT" sz="1300" spc="-10" dirty="0" smtClean="0">
                <a:latin typeface="Verdana"/>
                <a:cs typeface="Verdana"/>
              </a:rPr>
              <a:t>, </a:t>
            </a:r>
            <a:r>
              <a:rPr lang="it-IT" sz="1300" spc="-40" dirty="0" smtClean="0">
                <a:latin typeface="Verdana"/>
                <a:cs typeface="Verdana"/>
              </a:rPr>
              <a:t>Prefettura</a:t>
            </a:r>
            <a:r>
              <a:rPr lang="it-IT" sz="1300" spc="-40" dirty="0">
                <a:latin typeface="Verdana"/>
                <a:cs typeface="Verdana"/>
              </a:rPr>
              <a:t>, Forze di Polizia, Istituzioni, </a:t>
            </a:r>
            <a:r>
              <a:rPr lang="it-IT" sz="1300" spc="-25" dirty="0">
                <a:latin typeface="Verdana"/>
                <a:cs typeface="Verdana"/>
              </a:rPr>
              <a:t>associazioni </a:t>
            </a:r>
            <a:r>
              <a:rPr lang="it-IT" sz="1300" spc="-405" dirty="0">
                <a:latin typeface="Verdana"/>
                <a:cs typeface="Verdana"/>
              </a:rPr>
              <a:t> </a:t>
            </a:r>
            <a:r>
              <a:rPr lang="it-IT" sz="1300" spc="-10" dirty="0">
                <a:latin typeface="Verdana"/>
                <a:cs typeface="Verdana"/>
              </a:rPr>
              <a:t>di</a:t>
            </a:r>
            <a:r>
              <a:rPr lang="it-IT" sz="1300" spc="-90" dirty="0">
                <a:latin typeface="Verdana"/>
                <a:cs typeface="Verdana"/>
              </a:rPr>
              <a:t> </a:t>
            </a:r>
            <a:r>
              <a:rPr lang="it-IT" sz="1300" spc="20" dirty="0">
                <a:latin typeface="Verdana"/>
                <a:cs typeface="Verdana"/>
              </a:rPr>
              <a:t>categoria</a:t>
            </a:r>
            <a:r>
              <a:rPr lang="it-IT" sz="1300" spc="-80" dirty="0">
                <a:latin typeface="Verdana"/>
                <a:cs typeface="Verdana"/>
              </a:rPr>
              <a:t> </a:t>
            </a:r>
            <a:r>
              <a:rPr lang="it-IT" sz="1300" spc="65" dirty="0">
                <a:latin typeface="Verdana"/>
                <a:cs typeface="Verdana"/>
              </a:rPr>
              <a:t>e</a:t>
            </a:r>
            <a:r>
              <a:rPr lang="it-IT" sz="1300" spc="-90" dirty="0">
                <a:latin typeface="Verdana"/>
                <a:cs typeface="Verdana"/>
              </a:rPr>
              <a:t> </a:t>
            </a:r>
            <a:r>
              <a:rPr lang="it-IT" sz="1300" spc="10" dirty="0">
                <a:latin typeface="Verdana"/>
                <a:cs typeface="Verdana"/>
              </a:rPr>
              <a:t>dei</a:t>
            </a:r>
            <a:r>
              <a:rPr lang="it-IT" sz="1300" spc="-85" dirty="0">
                <a:latin typeface="Verdana"/>
                <a:cs typeface="Verdana"/>
              </a:rPr>
              <a:t> </a:t>
            </a:r>
            <a:r>
              <a:rPr lang="it-IT" sz="1300" spc="-30" dirty="0" smtClean="0">
                <a:latin typeface="Verdana"/>
                <a:cs typeface="Verdana"/>
              </a:rPr>
              <a:t>consumatori.</a:t>
            </a:r>
          </a:p>
          <a:p>
            <a:pPr marL="12700" marR="22860">
              <a:lnSpc>
                <a:spcPct val="100000"/>
              </a:lnSpc>
              <a:spcBef>
                <a:spcPts val="100"/>
              </a:spcBef>
            </a:pPr>
            <a:endParaRPr sz="1300" dirty="0">
              <a:latin typeface="Verdana"/>
              <a:cs typeface="Verdana"/>
            </a:endParaRPr>
          </a:p>
          <a:p>
            <a:pPr marL="187960">
              <a:lnSpc>
                <a:spcPct val="100000"/>
              </a:lnSpc>
            </a:pPr>
            <a:r>
              <a:rPr sz="1300" spc="-170" dirty="0">
                <a:latin typeface="Verdana"/>
                <a:cs typeface="Verdana"/>
              </a:rPr>
              <a:t>S</a:t>
            </a:r>
            <a:r>
              <a:rPr sz="1300" spc="-150" dirty="0">
                <a:latin typeface="Verdana"/>
                <a:cs typeface="Verdana"/>
              </a:rPr>
              <a:t>v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14" dirty="0">
                <a:latin typeface="Verdana"/>
                <a:cs typeface="Verdana"/>
              </a:rPr>
              <a:t>l</a:t>
            </a:r>
            <a:r>
              <a:rPr sz="1300" spc="60" dirty="0">
                <a:latin typeface="Verdana"/>
                <a:cs typeface="Verdana"/>
              </a:rPr>
              <a:t>g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b="1" spc="-140" dirty="0">
                <a:latin typeface="Verdana"/>
                <a:cs typeface="Verdana"/>
              </a:rPr>
              <a:t>a</a:t>
            </a:r>
            <a:r>
              <a:rPr sz="1300" b="1" spc="-90" dirty="0">
                <a:latin typeface="Verdana"/>
                <a:cs typeface="Verdana"/>
              </a:rPr>
              <a:t>t</a:t>
            </a:r>
            <a:r>
              <a:rPr sz="1300" b="1" spc="-215" dirty="0">
                <a:latin typeface="Verdana"/>
                <a:cs typeface="Verdana"/>
              </a:rPr>
              <a:t>t</a:t>
            </a:r>
            <a:r>
              <a:rPr sz="1300" b="1" spc="-135" dirty="0">
                <a:latin typeface="Verdana"/>
                <a:cs typeface="Verdana"/>
              </a:rPr>
              <a:t>iv</a:t>
            </a:r>
            <a:r>
              <a:rPr sz="1300" b="1" spc="-155" dirty="0">
                <a:latin typeface="Verdana"/>
                <a:cs typeface="Verdana"/>
              </a:rPr>
              <a:t>i</a:t>
            </a:r>
            <a:r>
              <a:rPr sz="1300" b="1" spc="-204" dirty="0">
                <a:latin typeface="Verdana"/>
                <a:cs typeface="Verdana"/>
              </a:rPr>
              <a:t>t</a:t>
            </a:r>
            <a:r>
              <a:rPr sz="1300" b="1" spc="-15" dirty="0">
                <a:latin typeface="Verdana"/>
                <a:cs typeface="Verdana"/>
              </a:rPr>
              <a:t>à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spc="-15" dirty="0">
                <a:latin typeface="Verdana"/>
                <a:cs typeface="Verdana"/>
              </a:rPr>
              <a:t>di</a:t>
            </a:r>
            <a:r>
              <a:rPr sz="1300" spc="-250" dirty="0">
                <a:latin typeface="Verdana"/>
                <a:cs typeface="Verdana"/>
              </a:rPr>
              <a:t>: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Verdana"/>
              <a:cs typeface="Verdana"/>
            </a:endParaRPr>
          </a:p>
          <a:p>
            <a:pPr marL="530860" marR="536575" indent="-343535">
              <a:lnSpc>
                <a:spcPct val="101400"/>
              </a:lnSpc>
              <a:buAutoNum type="arabicPeriod"/>
              <a:tabLst>
                <a:tab pos="530860" algn="l"/>
                <a:tab pos="531495" algn="l"/>
              </a:tabLst>
            </a:pPr>
            <a:r>
              <a:rPr sz="1300" spc="-125" dirty="0">
                <a:latin typeface="Verdana"/>
                <a:cs typeface="Verdana"/>
              </a:rPr>
              <a:t>Inf</a:t>
            </a:r>
            <a:r>
              <a:rPr sz="1300" spc="-70" dirty="0">
                <a:latin typeface="Verdana"/>
                <a:cs typeface="Verdana"/>
              </a:rPr>
              <a:t>o</a:t>
            </a:r>
            <a:r>
              <a:rPr sz="1300" spc="-50" dirty="0">
                <a:latin typeface="Verdana"/>
                <a:cs typeface="Verdana"/>
              </a:rPr>
              <a:t>r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145" dirty="0">
                <a:latin typeface="Verdana"/>
                <a:cs typeface="Verdana"/>
              </a:rPr>
              <a:t>z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30" dirty="0">
                <a:latin typeface="Verdana"/>
                <a:cs typeface="Verdana"/>
              </a:rPr>
              <a:t>on</a:t>
            </a:r>
            <a:r>
              <a:rPr sz="1300" spc="3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60" dirty="0">
                <a:latin typeface="Verdana"/>
                <a:cs typeface="Verdana"/>
              </a:rPr>
              <a:t>v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65" dirty="0">
                <a:latin typeface="Verdana"/>
                <a:cs typeface="Verdana"/>
              </a:rPr>
              <a:t>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b="1" spc="-100" dirty="0">
                <a:latin typeface="Verdana"/>
                <a:cs typeface="Verdana"/>
              </a:rPr>
              <a:t>i</a:t>
            </a:r>
            <a:r>
              <a:rPr sz="1300" b="1" spc="-210" dirty="0">
                <a:latin typeface="Verdana"/>
                <a:cs typeface="Verdana"/>
              </a:rPr>
              <a:t>n</a:t>
            </a:r>
            <a:r>
              <a:rPr sz="1300" b="1" spc="70" dirty="0">
                <a:latin typeface="Verdana"/>
                <a:cs typeface="Verdana"/>
              </a:rPr>
              <a:t>c</a:t>
            </a:r>
            <a:r>
              <a:rPr sz="1300" b="1" spc="-65" dirty="0">
                <a:latin typeface="Verdana"/>
                <a:cs typeface="Verdana"/>
              </a:rPr>
              <a:t>o</a:t>
            </a:r>
            <a:r>
              <a:rPr sz="1300" b="1" spc="-165" dirty="0">
                <a:latin typeface="Verdana"/>
                <a:cs typeface="Verdana"/>
              </a:rPr>
              <a:t>n</a:t>
            </a:r>
            <a:r>
              <a:rPr sz="1300" b="1" spc="-215" dirty="0">
                <a:latin typeface="Verdana"/>
                <a:cs typeface="Verdana"/>
              </a:rPr>
              <a:t>t</a:t>
            </a:r>
            <a:r>
              <a:rPr sz="1300" b="1" spc="-200" dirty="0">
                <a:latin typeface="Verdana"/>
                <a:cs typeface="Verdana"/>
              </a:rPr>
              <a:t>ri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b="1" spc="-25" dirty="0">
                <a:latin typeface="Verdana"/>
                <a:cs typeface="Verdana"/>
              </a:rPr>
              <a:t>e  </a:t>
            </a:r>
            <a:r>
              <a:rPr sz="1300" b="1" spc="-145" dirty="0">
                <a:latin typeface="Verdana"/>
                <a:cs typeface="Verdana"/>
              </a:rPr>
              <a:t>seminari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Verdana"/>
              <a:buAutoNum type="arabicPeriod"/>
            </a:pPr>
            <a:endParaRPr sz="1300" dirty="0">
              <a:latin typeface="Verdana"/>
              <a:cs typeface="Verdana"/>
            </a:endParaRPr>
          </a:p>
          <a:p>
            <a:pPr marL="530860" marR="5080" indent="-343535">
              <a:lnSpc>
                <a:spcPct val="100000"/>
              </a:lnSpc>
              <a:buAutoNum type="arabicPeriod"/>
              <a:tabLst>
                <a:tab pos="530860" algn="l"/>
                <a:tab pos="531495" algn="l"/>
              </a:tabLst>
            </a:pPr>
            <a:r>
              <a:rPr sz="1300" spc="-75" dirty="0">
                <a:latin typeface="Verdana"/>
                <a:cs typeface="Verdana"/>
              </a:rPr>
              <a:t>Se</a:t>
            </a:r>
            <a:r>
              <a:rPr sz="1300" spc="-80" dirty="0">
                <a:latin typeface="Verdana"/>
                <a:cs typeface="Verdana"/>
              </a:rPr>
              <a:t>n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75" dirty="0">
                <a:latin typeface="Verdana"/>
                <a:cs typeface="Verdana"/>
              </a:rPr>
              <a:t>b</a:t>
            </a:r>
            <a:r>
              <a:rPr sz="1300" spc="-114" dirty="0">
                <a:latin typeface="Verdana"/>
                <a:cs typeface="Verdana"/>
              </a:rPr>
              <a:t>ili</a:t>
            </a:r>
            <a:r>
              <a:rPr sz="1300" spc="-140" dirty="0">
                <a:latin typeface="Verdana"/>
                <a:cs typeface="Verdana"/>
              </a:rPr>
              <a:t>zz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140" dirty="0">
                <a:latin typeface="Verdana"/>
                <a:cs typeface="Verdana"/>
              </a:rPr>
              <a:t>z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-5" dirty="0">
                <a:latin typeface="Verdana"/>
                <a:cs typeface="Verdana"/>
              </a:rPr>
              <a:t>et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114" dirty="0">
                <a:latin typeface="Verdana"/>
                <a:cs typeface="Verdana"/>
              </a:rPr>
              <a:t>a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105" dirty="0">
                <a:latin typeface="Verdana"/>
                <a:cs typeface="Verdana"/>
              </a:rPr>
              <a:t>i</a:t>
            </a:r>
            <a:r>
              <a:rPr sz="1300" spc="-114" dirty="0">
                <a:latin typeface="Verdana"/>
                <a:cs typeface="Verdana"/>
              </a:rPr>
              <a:t> </a:t>
            </a:r>
            <a:r>
              <a:rPr sz="1300" spc="165" dirty="0">
                <a:latin typeface="Verdana"/>
                <a:cs typeface="Verdana"/>
              </a:rPr>
              <a:t>c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-40" dirty="0">
                <a:latin typeface="Verdana"/>
                <a:cs typeface="Verdana"/>
              </a:rPr>
              <a:t>u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-120" dirty="0">
                <a:latin typeface="Verdana"/>
                <a:cs typeface="Verdana"/>
              </a:rPr>
              <a:t>,  </a:t>
            </a:r>
            <a:r>
              <a:rPr sz="1300" spc="45" dirty="0">
                <a:latin typeface="Verdana"/>
                <a:cs typeface="Verdana"/>
              </a:rPr>
              <a:t>a</a:t>
            </a:r>
            <a:r>
              <a:rPr sz="1300" spc="35" dirty="0">
                <a:latin typeface="Verdana"/>
                <a:cs typeface="Verdana"/>
              </a:rPr>
              <a:t>n</a:t>
            </a:r>
            <a:r>
              <a:rPr sz="1300" spc="165" dirty="0">
                <a:latin typeface="Verdana"/>
                <a:cs typeface="Verdana"/>
              </a:rPr>
              <a:t>c</a:t>
            </a:r>
            <a:r>
              <a:rPr sz="1300" spc="-40" dirty="0">
                <a:latin typeface="Verdana"/>
                <a:cs typeface="Verdana"/>
              </a:rPr>
              <a:t>h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60" dirty="0">
                <a:latin typeface="Verdana"/>
                <a:cs typeface="Verdana"/>
              </a:rPr>
              <a:t>g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60" dirty="0">
                <a:latin typeface="Verdana"/>
                <a:cs typeface="Verdana"/>
              </a:rPr>
              <a:t>v</a:t>
            </a:r>
            <a:r>
              <a:rPr sz="1300" spc="45" dirty="0">
                <a:latin typeface="Verdana"/>
                <a:cs typeface="Verdana"/>
              </a:rPr>
              <a:t>a</a:t>
            </a:r>
            <a:r>
              <a:rPr sz="1300" spc="35" dirty="0">
                <a:latin typeface="Verdana"/>
                <a:cs typeface="Verdana"/>
              </a:rPr>
              <a:t>n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-200" dirty="0">
                <a:latin typeface="Verdana"/>
                <a:cs typeface="Verdana"/>
              </a:rPr>
              <a:t>ss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-114" dirty="0">
                <a:latin typeface="Verdana"/>
                <a:cs typeface="Verdana"/>
              </a:rPr>
              <a:t>i</a:t>
            </a:r>
            <a:r>
              <a:rPr sz="1300" spc="-125" dirty="0">
                <a:latin typeface="Verdana"/>
                <a:cs typeface="Verdana"/>
              </a:rPr>
              <a:t>,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70" dirty="0">
                <a:latin typeface="Verdana"/>
                <a:cs typeface="Verdana"/>
              </a:rPr>
              <a:t>p</a:t>
            </a:r>
            <a:r>
              <a:rPr sz="1300" spc="-35" dirty="0">
                <a:latin typeface="Verdana"/>
                <a:cs typeface="Verdana"/>
              </a:rPr>
              <a:t>a</a:t>
            </a:r>
            <a:r>
              <a:rPr sz="1300" spc="-30" dirty="0">
                <a:latin typeface="Verdana"/>
                <a:cs typeface="Verdana"/>
              </a:rPr>
              <a:t>r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65" dirty="0">
                <a:latin typeface="Verdana"/>
                <a:cs typeface="Verdana"/>
              </a:rPr>
              <a:t>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10" dirty="0">
                <a:latin typeface="Verdana"/>
                <a:cs typeface="Verdana"/>
              </a:rPr>
              <a:t>al  </a:t>
            </a:r>
            <a:r>
              <a:rPr sz="1300" dirty="0">
                <a:latin typeface="Verdana"/>
                <a:cs typeface="Verdana"/>
              </a:rPr>
              <a:t>mo</a:t>
            </a:r>
            <a:r>
              <a:rPr sz="1300" spc="-40" dirty="0">
                <a:latin typeface="Verdana"/>
                <a:cs typeface="Verdana"/>
              </a:rPr>
              <a:t>n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65" dirty="0">
                <a:latin typeface="Verdana"/>
                <a:cs typeface="Verdana"/>
              </a:rPr>
              <a:t>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85" dirty="0">
                <a:latin typeface="Verdana"/>
                <a:cs typeface="Verdana"/>
              </a:rPr>
              <a:t>d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14" dirty="0">
                <a:latin typeface="Verdana"/>
                <a:cs typeface="Verdana"/>
              </a:rPr>
              <a:t>ll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165" dirty="0">
                <a:latin typeface="Verdana"/>
                <a:cs typeface="Verdana"/>
              </a:rPr>
              <a:t>c</a:t>
            </a:r>
            <a:r>
              <a:rPr sz="1300" spc="10" dirty="0">
                <a:latin typeface="Verdana"/>
                <a:cs typeface="Verdana"/>
              </a:rPr>
              <a:t>uo</a:t>
            </a:r>
            <a:r>
              <a:rPr sz="1300" spc="-114" dirty="0">
                <a:latin typeface="Verdana"/>
                <a:cs typeface="Verdana"/>
              </a:rPr>
              <a:t>l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120" dirty="0">
                <a:latin typeface="Verdana"/>
                <a:cs typeface="Verdana"/>
              </a:rPr>
              <a:t>a</a:t>
            </a:r>
            <a:r>
              <a:rPr sz="1300" spc="5" dirty="0">
                <a:latin typeface="Verdana"/>
                <a:cs typeface="Verdana"/>
              </a:rPr>
              <a:t>v</a:t>
            </a:r>
            <a:r>
              <a:rPr sz="1300" spc="10" dirty="0">
                <a:latin typeface="Verdana"/>
                <a:cs typeface="Verdana"/>
              </a:rPr>
              <a:t>e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-200" dirty="0">
                <a:latin typeface="Verdana"/>
                <a:cs typeface="Verdana"/>
              </a:rPr>
              <a:t>s</a:t>
            </a:r>
            <a:r>
              <a:rPr sz="1300" spc="65" dirty="0">
                <a:latin typeface="Verdana"/>
                <a:cs typeface="Verdana"/>
              </a:rPr>
              <a:t>o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70" dirty="0">
                <a:latin typeface="Verdana"/>
                <a:cs typeface="Verdana"/>
              </a:rPr>
              <a:t>p</a:t>
            </a:r>
            <a:r>
              <a:rPr sz="1300" spc="-180" dirty="0">
                <a:latin typeface="Verdana"/>
                <a:cs typeface="Verdana"/>
              </a:rPr>
              <a:t>r</a:t>
            </a:r>
            <a:r>
              <a:rPr sz="1300" spc="60" dirty="0">
                <a:latin typeface="Verdana"/>
                <a:cs typeface="Verdana"/>
              </a:rPr>
              <a:t>og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80" dirty="0">
                <a:latin typeface="Verdana"/>
                <a:cs typeface="Verdana"/>
              </a:rPr>
              <a:t>tt</a:t>
            </a:r>
            <a:r>
              <a:rPr sz="1300" spc="-125" dirty="0">
                <a:latin typeface="Verdana"/>
                <a:cs typeface="Verdana"/>
              </a:rPr>
              <a:t>i  </a:t>
            </a:r>
            <a:r>
              <a:rPr sz="1300" spc="114" dirty="0">
                <a:latin typeface="Verdana"/>
                <a:cs typeface="Verdana"/>
              </a:rPr>
              <a:t>a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-80" dirty="0">
                <a:latin typeface="Verdana"/>
                <a:cs typeface="Verdana"/>
              </a:rPr>
              <a:t>t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114" dirty="0">
                <a:latin typeface="Verdana"/>
                <a:cs typeface="Verdana"/>
              </a:rPr>
              <a:t>a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165" dirty="0">
                <a:latin typeface="Verdana"/>
                <a:cs typeface="Verdana"/>
              </a:rPr>
              <a:t>c</a:t>
            </a:r>
            <a:r>
              <a:rPr sz="1300" spc="60" dirty="0">
                <a:latin typeface="Verdana"/>
                <a:cs typeface="Verdana"/>
              </a:rPr>
              <a:t>o</a:t>
            </a:r>
            <a:r>
              <a:rPr sz="1300" spc="-55" dirty="0">
                <a:latin typeface="Verdana"/>
                <a:cs typeface="Verdana"/>
              </a:rPr>
              <a:t>m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-305" dirty="0">
                <a:latin typeface="Verdana"/>
                <a:cs typeface="Verdana"/>
              </a:rPr>
              <a:t>«</a:t>
            </a:r>
            <a:r>
              <a:rPr sz="1300" b="1" spc="-114" dirty="0">
                <a:latin typeface="Verdana"/>
                <a:cs typeface="Verdana"/>
              </a:rPr>
              <a:t>S</a:t>
            </a:r>
            <a:r>
              <a:rPr sz="1300" b="1" spc="-90" dirty="0">
                <a:latin typeface="Verdana"/>
                <a:cs typeface="Verdana"/>
              </a:rPr>
              <a:t>c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70" dirty="0">
                <a:latin typeface="Verdana"/>
                <a:cs typeface="Verdana"/>
              </a:rPr>
              <a:t>cc</a:t>
            </a:r>
            <a:r>
              <a:rPr sz="1300" b="1" spc="-145" dirty="0">
                <a:latin typeface="Verdana"/>
                <a:cs typeface="Verdana"/>
              </a:rPr>
              <a:t>i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b="1" spc="-145" dirty="0">
                <a:latin typeface="Verdana"/>
                <a:cs typeface="Verdana"/>
              </a:rPr>
              <a:t>il</a:t>
            </a:r>
            <a:r>
              <a:rPr sz="1300" b="1" spc="-90" dirty="0">
                <a:latin typeface="Verdana"/>
                <a:cs typeface="Verdana"/>
              </a:rPr>
              <a:t> </a:t>
            </a:r>
            <a:r>
              <a:rPr sz="1300" b="1" spc="-240" dirty="0">
                <a:latin typeface="Verdana"/>
                <a:cs typeface="Verdana"/>
              </a:rPr>
              <a:t>F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145" dirty="0">
                <a:latin typeface="Verdana"/>
                <a:cs typeface="Verdana"/>
              </a:rPr>
              <a:t>l</a:t>
            </a:r>
            <a:r>
              <a:rPr sz="1300" b="1" spc="-135" dirty="0">
                <a:latin typeface="Verdana"/>
                <a:cs typeface="Verdana"/>
              </a:rPr>
              <a:t>s</a:t>
            </a:r>
            <a:r>
              <a:rPr sz="1300" b="1" spc="-150" dirty="0">
                <a:latin typeface="Verdana"/>
                <a:cs typeface="Verdana"/>
              </a:rPr>
              <a:t>o</a:t>
            </a:r>
            <a:r>
              <a:rPr sz="1300" spc="-310" dirty="0">
                <a:latin typeface="Verdana"/>
                <a:cs typeface="Verdana"/>
              </a:rPr>
              <a:t>»</a:t>
            </a:r>
            <a:r>
              <a:rPr sz="1300" spc="-100" dirty="0">
                <a:latin typeface="Verdana"/>
                <a:cs typeface="Verdana"/>
              </a:rPr>
              <a:t> </a:t>
            </a:r>
            <a:r>
              <a:rPr sz="1300" spc="75" dirty="0">
                <a:latin typeface="Verdana"/>
                <a:cs typeface="Verdana"/>
              </a:rPr>
              <a:t>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-110" dirty="0">
                <a:latin typeface="Verdana"/>
                <a:cs typeface="Verdana"/>
              </a:rPr>
              <a:t>l</a:t>
            </a:r>
            <a:r>
              <a:rPr sz="1300" spc="55" dirty="0">
                <a:latin typeface="Verdana"/>
                <a:cs typeface="Verdana"/>
              </a:rPr>
              <a:t>e  </a:t>
            </a:r>
            <a:r>
              <a:rPr sz="1300" spc="65" dirty="0">
                <a:latin typeface="Verdana"/>
                <a:cs typeface="Verdana"/>
              </a:rPr>
              <a:t>campagne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-15" dirty="0">
                <a:latin typeface="Verdana"/>
                <a:cs typeface="Verdana"/>
              </a:rPr>
              <a:t>annuali</a:t>
            </a:r>
            <a:r>
              <a:rPr sz="1300" spc="-114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di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-145" dirty="0">
                <a:latin typeface="Verdana"/>
                <a:cs typeface="Verdana"/>
              </a:rPr>
              <a:t>«</a:t>
            </a:r>
            <a:r>
              <a:rPr sz="1300" b="1" spc="-145" dirty="0">
                <a:latin typeface="Verdana"/>
                <a:cs typeface="Verdana"/>
              </a:rPr>
              <a:t>sensibilizzazione </a:t>
            </a:r>
            <a:r>
              <a:rPr sz="1300" b="1" spc="-459" dirty="0">
                <a:latin typeface="Verdana"/>
                <a:cs typeface="Verdana"/>
              </a:rPr>
              <a:t> </a:t>
            </a:r>
            <a:r>
              <a:rPr sz="1300" b="1" spc="-195" dirty="0">
                <a:latin typeface="Verdana"/>
                <a:cs typeface="Verdana"/>
              </a:rPr>
              <a:t>su</a:t>
            </a:r>
            <a:r>
              <a:rPr sz="1300" b="1" spc="-145" dirty="0">
                <a:latin typeface="Verdana"/>
                <a:cs typeface="Verdana"/>
              </a:rPr>
              <a:t>ll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95" dirty="0">
                <a:latin typeface="Verdana"/>
                <a:cs typeface="Verdana"/>
              </a:rPr>
              <a:t> </a:t>
            </a:r>
            <a:r>
              <a:rPr sz="1300" b="1" spc="70" dirty="0">
                <a:latin typeface="Verdana"/>
                <a:cs typeface="Verdana"/>
              </a:rPr>
              <a:t>c</a:t>
            </a:r>
            <a:r>
              <a:rPr sz="1300" b="1" spc="-65" dirty="0">
                <a:latin typeface="Verdana"/>
                <a:cs typeface="Verdana"/>
              </a:rPr>
              <a:t>o</a:t>
            </a:r>
            <a:r>
              <a:rPr sz="1300" b="1" spc="-165" dirty="0">
                <a:latin typeface="Verdana"/>
                <a:cs typeface="Verdana"/>
              </a:rPr>
              <a:t>n</a:t>
            </a:r>
            <a:r>
              <a:rPr sz="1300" b="1" spc="-215" dirty="0">
                <a:latin typeface="Verdana"/>
                <a:cs typeface="Verdana"/>
              </a:rPr>
              <a:t>t</a:t>
            </a:r>
            <a:r>
              <a:rPr sz="1300" b="1" spc="-250" dirty="0">
                <a:latin typeface="Verdana"/>
                <a:cs typeface="Verdana"/>
              </a:rPr>
              <a:t>r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204" dirty="0">
                <a:latin typeface="Verdana"/>
                <a:cs typeface="Verdana"/>
              </a:rPr>
              <a:t>ff</a:t>
            </a:r>
            <a:r>
              <a:rPr sz="1300" b="1" spc="-15" dirty="0">
                <a:latin typeface="Verdana"/>
                <a:cs typeface="Verdana"/>
              </a:rPr>
              <a:t>a</a:t>
            </a:r>
            <a:r>
              <a:rPr sz="1300" b="1" spc="-190" dirty="0">
                <a:latin typeface="Verdana"/>
                <a:cs typeface="Verdana"/>
              </a:rPr>
              <a:t>z</a:t>
            </a:r>
            <a:r>
              <a:rPr sz="1300" b="1" spc="-145" dirty="0">
                <a:latin typeface="Verdana"/>
                <a:cs typeface="Verdana"/>
              </a:rPr>
              <a:t>i</a:t>
            </a:r>
            <a:r>
              <a:rPr sz="1300" b="1" spc="-65" dirty="0">
                <a:latin typeface="Verdana"/>
                <a:cs typeface="Verdana"/>
              </a:rPr>
              <a:t>o</a:t>
            </a:r>
            <a:r>
              <a:rPr sz="1300" b="1" spc="-165" dirty="0">
                <a:latin typeface="Verdana"/>
                <a:cs typeface="Verdana"/>
              </a:rPr>
              <a:t>n</a:t>
            </a:r>
            <a:r>
              <a:rPr sz="1300" b="1" spc="-35" dirty="0">
                <a:latin typeface="Verdana"/>
                <a:cs typeface="Verdana"/>
              </a:rPr>
              <a:t>e</a:t>
            </a:r>
            <a:r>
              <a:rPr sz="1300" spc="-310" dirty="0">
                <a:latin typeface="Verdana"/>
                <a:cs typeface="Verdana"/>
              </a:rPr>
              <a:t>»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911366"/>
            <a:ext cx="3960558" cy="232410"/>
          </a:xfrm>
          <a:custGeom>
            <a:avLst/>
            <a:gdLst/>
            <a:ahLst/>
            <a:cxnLst/>
            <a:rect l="l" t="t" r="r" b="b"/>
            <a:pathLst>
              <a:path w="3215005" h="232410">
                <a:moveTo>
                  <a:pt x="0" y="232130"/>
                </a:moveTo>
                <a:lnTo>
                  <a:pt x="0" y="0"/>
                </a:lnTo>
                <a:lnTo>
                  <a:pt x="3214545" y="0"/>
                </a:lnTo>
                <a:lnTo>
                  <a:pt x="3214545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481" y="4935220"/>
            <a:ext cx="31019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promozione@fi.camcom.it</a:t>
            </a:r>
            <a:r>
              <a:rPr sz="1000" spc="4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120" dirty="0">
                <a:solidFill>
                  <a:srgbClr val="FFFFFF"/>
                </a:solidFill>
                <a:latin typeface="Verdana"/>
                <a:cs typeface="Verdana"/>
              </a:rPr>
              <a:t>Tel.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055/2392137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4776" y="0"/>
            <a:ext cx="4709223" cy="5143500"/>
          </a:xfrm>
          <a:prstGeom prst="rect">
            <a:avLst/>
          </a:prstGeom>
        </p:spPr>
      </p:pic>
      <p:sp>
        <p:nvSpPr>
          <p:cNvPr id="8" name="object 5"/>
          <p:cNvSpPr/>
          <p:nvPr/>
        </p:nvSpPr>
        <p:spPr>
          <a:xfrm>
            <a:off x="0" y="4911366"/>
            <a:ext cx="3200400" cy="232410"/>
          </a:xfrm>
          <a:custGeom>
            <a:avLst/>
            <a:gdLst/>
            <a:ahLst/>
            <a:cxnLst/>
            <a:rect l="l" t="t" r="r" b="b"/>
            <a:pathLst>
              <a:path w="2941320" h="232410">
                <a:moveTo>
                  <a:pt x="0" y="232130"/>
                </a:moveTo>
                <a:lnTo>
                  <a:pt x="0" y="0"/>
                </a:lnTo>
                <a:lnTo>
                  <a:pt x="2941163" y="0"/>
                </a:lnTo>
                <a:lnTo>
                  <a:pt x="2941163" y="232130"/>
                </a:lnTo>
                <a:lnTo>
                  <a:pt x="0" y="232130"/>
                </a:lnTo>
                <a:close/>
              </a:path>
            </a:pathLst>
          </a:custGeom>
          <a:solidFill>
            <a:srgbClr val="161B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 txBox="1"/>
          <p:nvPr/>
        </p:nvSpPr>
        <p:spPr>
          <a:xfrm>
            <a:off x="78739" y="4935220"/>
            <a:ext cx="411226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anticontraffazione</a:t>
            </a:r>
            <a:r>
              <a:rPr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@fi.camcom.it</a:t>
            </a:r>
            <a:r>
              <a:rPr lang="it-IT" sz="1000" b="1" spc="-25" dirty="0" smtClean="0">
                <a:solidFill>
                  <a:schemeClr val="bg1"/>
                </a:solidFill>
                <a:latin typeface="Verdana"/>
                <a:cs typeface="Verdana"/>
              </a:rPr>
              <a:t>   </a:t>
            </a:r>
            <a:r>
              <a:rPr sz="1000" spc="-120" dirty="0" smtClean="0">
                <a:solidFill>
                  <a:srgbClr val="FFFFFF"/>
                </a:solidFill>
                <a:latin typeface="Verdana"/>
                <a:cs typeface="Verdana"/>
              </a:rPr>
              <a:t>Tel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055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lang="it-IT" sz="1000" b="1" spc="-85" dirty="0" smtClean="0">
                <a:solidFill>
                  <a:srgbClr val="FFFFFF"/>
                </a:solidFill>
                <a:latin typeface="Verdana"/>
                <a:cs typeface="Verdana"/>
              </a:rPr>
              <a:t>.137</a:t>
            </a:r>
            <a:endParaRPr sz="1000" b="1" dirty="0">
              <a:latin typeface="Verdana"/>
              <a:cs typeface="Verdana"/>
            </a:endParaRPr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0" y="127171"/>
            <a:ext cx="102524" cy="62581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1950" b="1" kern="0" spc="3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  <a:p>
            <a:pPr marL="12700">
              <a:spcBef>
                <a:spcPts val="100"/>
              </a:spcBef>
            </a:pPr>
            <a:r>
              <a:rPr lang="it-IT" sz="1950" b="1" kern="0" spc="300" dirty="0">
                <a:solidFill>
                  <a:schemeClr val="tx2">
                    <a:lumMod val="50000"/>
                  </a:schemeClr>
                </a:solidFill>
              </a:rPr>
              <a:t>I</a:t>
            </a:r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74358" y="126895"/>
            <a:ext cx="3886200" cy="62837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b="1" dirty="0" smtClean="0"/>
              <a:t>COMITATO LOTTA </a:t>
            </a:r>
            <a:br>
              <a:rPr lang="it-IT" b="1" dirty="0" smtClean="0"/>
            </a:br>
            <a:r>
              <a:rPr lang="it-IT" b="1" dirty="0" smtClean="0"/>
              <a:t>ALLA CONTRAFFAZIONE</a:t>
            </a:r>
            <a:endParaRPr b="1" spc="300" dirty="0"/>
          </a:p>
        </p:txBody>
      </p:sp>
    </p:spTree>
    <p:extLst>
      <p:ext uri="{BB962C8B-B14F-4D97-AF65-F5344CB8AC3E}">
        <p14:creationId xmlns:p14="http://schemas.microsoft.com/office/powerpoint/2010/main" val="209914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36BC44D9-97A2-4D4F-8C6F-EBF13EFEF353}"/>
              </a:ext>
            </a:extLst>
          </p:cNvPr>
          <p:cNvSpPr/>
          <p:nvPr/>
        </p:nvSpPr>
        <p:spPr>
          <a:xfrm>
            <a:off x="4643322" y="0"/>
            <a:ext cx="4500678" cy="5143500"/>
          </a:xfrm>
          <a:prstGeom prst="rect">
            <a:avLst/>
          </a:prstGeom>
          <a:solidFill>
            <a:srgbClr val="3CAA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7F14E0B4-B7A6-B440-A7FE-A637774DF2B8}"/>
              </a:ext>
            </a:extLst>
          </p:cNvPr>
          <p:cNvSpPr/>
          <p:nvPr/>
        </p:nvSpPr>
        <p:spPr>
          <a:xfrm>
            <a:off x="0" y="257766"/>
            <a:ext cx="2882674" cy="390929"/>
          </a:xfrm>
          <a:prstGeom prst="rect">
            <a:avLst/>
          </a:prstGeom>
          <a:solidFill>
            <a:srgbClr val="161B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t-IT" b="1">
                <a:solidFill>
                  <a:schemeClr val="bg1"/>
                </a:solidFill>
                <a:latin typeface="Grotesque" panose="020B0504020202020204" pitchFamily="34" charset="0"/>
                <a:ea typeface="Open Sans"/>
                <a:cs typeface="Open Sans"/>
                <a:sym typeface="Open Sans"/>
              </a:rPr>
              <a:t>SCACCIA IL FALSO</a:t>
            </a:r>
            <a:endParaRPr lang="it-IT" b="1" dirty="0">
              <a:solidFill>
                <a:schemeClr val="bg1"/>
              </a:solidFill>
              <a:latin typeface="Grotesque" panose="020B05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DEF9A395-F5D5-0945-92B6-A4430B22DD20}"/>
              </a:ext>
            </a:extLst>
          </p:cNvPr>
          <p:cNvSpPr/>
          <p:nvPr/>
        </p:nvSpPr>
        <p:spPr>
          <a:xfrm>
            <a:off x="18289" y="1118825"/>
            <a:ext cx="40346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chemeClr val="bg1"/>
                </a:solidFill>
                <a:latin typeface="Grotesque" panose="020B0504020202020204" pitchFamily="34" charset="0"/>
                <a:ea typeface="Open Sans"/>
                <a:cs typeface="Open Sans"/>
                <a:sym typeface="Open Sans"/>
              </a:rPr>
              <a:t>SCACCIA IL FALSO</a:t>
            </a:r>
          </a:p>
        </p:txBody>
      </p:sp>
      <p:sp>
        <p:nvSpPr>
          <p:cNvPr id="8" name="AutoShape 4" descr="Risultati immagini per arrow png">
            <a:extLst>
              <a:ext uri="{FF2B5EF4-FFF2-40B4-BE49-F238E27FC236}">
                <a16:creationId xmlns:a16="http://schemas.microsoft.com/office/drawing/2014/main" xmlns="" id="{EFE36CC5-5505-6A47-8270-B9E4BB4D07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09339" y="2428458"/>
            <a:ext cx="3082075" cy="271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64BE2CB0-F645-F743-BF1E-E4C1E664B2BF}"/>
              </a:ext>
            </a:extLst>
          </p:cNvPr>
          <p:cNvSpPr txBox="1"/>
          <p:nvPr/>
        </p:nvSpPr>
        <p:spPr>
          <a:xfrm>
            <a:off x="128017" y="1643628"/>
            <a:ext cx="41100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Century Gothic" panose="020B0502020202020204" pitchFamily="34" charset="0"/>
              </a:rPr>
              <a:t>Obiettivo del gioco è sollecitare in modo ludico e divertente l’attenzione dei consumatori più giovani </a:t>
            </a:r>
            <a:r>
              <a:rPr lang="it-IT" sz="1200" b="1" dirty="0">
                <a:latin typeface="Century Gothic" panose="020B0502020202020204" pitchFamily="34" charset="0"/>
              </a:rPr>
              <a:t>verso i potenziali rischi dei prodotti contraffatti</a:t>
            </a:r>
            <a:r>
              <a:rPr lang="it-IT" sz="1200" dirty="0">
                <a:latin typeface="Century Gothic" panose="020B0502020202020204" pitchFamily="34" charset="0"/>
              </a:rPr>
              <a:t>, coinvolgendoli nelle Olimpiadi dell’anticontraffazione.</a:t>
            </a:r>
            <a:br>
              <a:rPr lang="it-IT" sz="1200" dirty="0">
                <a:latin typeface="Century Gothic" panose="020B0502020202020204" pitchFamily="34" charset="0"/>
              </a:rPr>
            </a:br>
            <a:r>
              <a:rPr lang="it-IT" sz="1200" dirty="0">
                <a:latin typeface="Century Gothic" panose="020B0502020202020204" pitchFamily="34" charset="0"/>
              </a:rPr>
              <a:t/>
            </a:r>
            <a:br>
              <a:rPr lang="it-IT" sz="1200" dirty="0">
                <a:latin typeface="Century Gothic" panose="020B0502020202020204" pitchFamily="34" charset="0"/>
              </a:rPr>
            </a:br>
            <a:r>
              <a:rPr lang="it-IT" sz="1200" dirty="0">
                <a:latin typeface="Century Gothic" panose="020B0502020202020204" pitchFamily="34" charset="0"/>
              </a:rPr>
              <a:t>Si vuole diffondere così </a:t>
            </a:r>
            <a:r>
              <a:rPr lang="it-IT" sz="1200" b="1" dirty="0">
                <a:latin typeface="Century Gothic" panose="020B0502020202020204" pitchFamily="34" charset="0"/>
              </a:rPr>
              <a:t>la cultura del consumatore consapevole</a:t>
            </a:r>
            <a:r>
              <a:rPr lang="it-IT" sz="1200" dirty="0">
                <a:latin typeface="Century Gothic" panose="020B0502020202020204" pitchFamily="34" charset="0"/>
              </a:rPr>
              <a:t>.</a:t>
            </a:r>
            <a:endParaRPr lang="it-IT" sz="1200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Produttori giochi da tavolo a richiesta - Game on demand | Giochi Briosi">
            <a:extLst>
              <a:ext uri="{FF2B5EF4-FFF2-40B4-BE49-F238E27FC236}">
                <a16:creationId xmlns:a16="http://schemas.microsoft.com/office/drawing/2014/main" xmlns="" id="{D9E0DE79-8E67-7540-BE6C-DE13F3AEB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323" y="115293"/>
            <a:ext cx="4500677" cy="462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53E284B0-8F86-8C44-B99A-B706578B6152}"/>
              </a:ext>
            </a:extLst>
          </p:cNvPr>
          <p:cNvSpPr/>
          <p:nvPr/>
        </p:nvSpPr>
        <p:spPr>
          <a:xfrm>
            <a:off x="6027114" y="115294"/>
            <a:ext cx="2019606" cy="675875"/>
          </a:xfrm>
          <a:prstGeom prst="rect">
            <a:avLst/>
          </a:prstGeom>
          <a:solidFill>
            <a:srgbClr val="3CAA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xmlns="" id="{1A905FA2-9283-8242-8517-65393B630465}"/>
              </a:ext>
            </a:extLst>
          </p:cNvPr>
          <p:cNvSpPr/>
          <p:nvPr/>
        </p:nvSpPr>
        <p:spPr>
          <a:xfrm>
            <a:off x="4643322" y="4725321"/>
            <a:ext cx="4500678" cy="436620"/>
          </a:xfrm>
          <a:prstGeom prst="rect">
            <a:avLst/>
          </a:prstGeom>
          <a:solidFill>
            <a:srgbClr val="3B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41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62075" y="51435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002060"/>
                </a:solidFill>
                <a:latin typeface="Shameless" panose="02000000000000000000" pitchFamily="50" charset="0"/>
              </a:rPr>
              <a:t>Grazie</a:t>
            </a:r>
            <a:endParaRPr lang="it-IT" sz="4000" b="1" dirty="0">
              <a:solidFill>
                <a:srgbClr val="002060"/>
              </a:solidFill>
              <a:latin typeface="Shameless" panose="02000000000000000000" pitchFamily="50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667000" y="1581150"/>
            <a:ext cx="384310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>
                <a:solidFill>
                  <a:srgbClr val="002060"/>
                </a:solidFill>
              </a:rPr>
              <a:t>anticontraffazione@fi.camcom.it</a:t>
            </a:r>
          </a:p>
          <a:p>
            <a:endParaRPr lang="it-IT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>
                <a:solidFill>
                  <a:srgbClr val="002060"/>
                </a:solidFill>
              </a:rPr>
              <a:t>brevetti@fi.camcom.it</a:t>
            </a:r>
          </a:p>
          <a:p>
            <a:endParaRPr lang="it-IT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>
                <a:solidFill>
                  <a:srgbClr val="002060"/>
                </a:solidFill>
              </a:rPr>
              <a:t>puntoimpresadigitale@fi.camcom.it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248150"/>
            <a:ext cx="1602104" cy="51816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975" y="4229244"/>
            <a:ext cx="838200" cy="53706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13" y="4248150"/>
            <a:ext cx="1381923" cy="4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72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</TotalTime>
  <Words>798</Words>
  <Application>Microsoft Office PowerPoint</Application>
  <PresentationFormat>Presentazione su schermo (16:9)</PresentationFormat>
  <Paragraphs>126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22" baseType="lpstr">
      <vt:lpstr>Arial</vt:lpstr>
      <vt:lpstr>Arial Nova Light</vt:lpstr>
      <vt:lpstr>Calibri</vt:lpstr>
      <vt:lpstr>Century Gothic</vt:lpstr>
      <vt:lpstr>Grotesque</vt:lpstr>
      <vt:lpstr>Open Sans</vt:lpstr>
      <vt:lpstr>Shameless</vt:lpstr>
      <vt:lpstr>Trebuchet MS</vt:lpstr>
      <vt:lpstr>Verdana</vt:lpstr>
      <vt:lpstr>Wingdings</vt:lpstr>
      <vt:lpstr>Office Theme</vt:lpstr>
      <vt:lpstr>COMITATO LOTTA  ALLA CONTRAFFAZIONE</vt:lpstr>
      <vt:lpstr>PATLIB</vt:lpstr>
      <vt:lpstr>PATLIB</vt:lpstr>
      <vt:lpstr>I CONSULENTI IN PROPRIETÀ             INDUSTRIALE</vt:lpstr>
      <vt:lpstr>LA PIATTAFORMA PROMO-TT</vt:lpstr>
      <vt:lpstr>Presentazione standard di PowerPoint</vt:lpstr>
      <vt:lpstr>Presentazione standard di PowerPoint</vt:lpstr>
      <vt:lpstr>PUNTO IMPRESA DIGITALE</vt:lpstr>
      <vt:lpstr>COMITATO LOTTA  ALLA CONTRAFFAZIONE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Carlo Badiali</dc:creator>
  <cp:lastModifiedBy>Carlo Badiali</cp:lastModifiedBy>
  <cp:revision>54</cp:revision>
  <cp:lastPrinted>2022-03-10T08:07:35Z</cp:lastPrinted>
  <dcterms:created xsi:type="dcterms:W3CDTF">2022-03-09T16:54:07Z</dcterms:created>
  <dcterms:modified xsi:type="dcterms:W3CDTF">2024-10-29T13:50:09Z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2020-11-11T00:00:00Z</vt:filetime>
  </property>
  <property fmtid="{D5CDD505-2E9C-101B-9397-08002B2CF9AE}" pid="3" name="LastSaved">
    <vt:filetime>2022-03-09T00:00:00Z</vt:filetime>
  </property>
</Properties>
</file>